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6"/>
  </p:notesMasterIdLst>
  <p:sldIdLst>
    <p:sldId id="256" r:id="rId2"/>
    <p:sldId id="486" r:id="rId3"/>
    <p:sldId id="487" r:id="rId4"/>
    <p:sldId id="488" r:id="rId5"/>
    <p:sldId id="489" r:id="rId6"/>
    <p:sldId id="609" r:id="rId7"/>
    <p:sldId id="601" r:id="rId8"/>
    <p:sldId id="606" r:id="rId9"/>
    <p:sldId id="607" r:id="rId10"/>
    <p:sldId id="598" r:id="rId11"/>
    <p:sldId id="635" r:id="rId12"/>
    <p:sldId id="583" r:id="rId13"/>
    <p:sldId id="589" r:id="rId14"/>
    <p:sldId id="575" r:id="rId15"/>
  </p:sldIdLst>
  <p:sldSz cx="9144000" cy="6858000" type="screen4x3"/>
  <p:notesSz cx="6800850" cy="9872663"/>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Estilo claro 2 - Acento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35" autoAdjust="0"/>
    <p:restoredTop sz="87808" autoAdjust="0"/>
  </p:normalViewPr>
  <p:slideViewPr>
    <p:cSldViewPr>
      <p:cViewPr varScale="1">
        <p:scale>
          <a:sx n="81" d="100"/>
          <a:sy n="81" d="100"/>
        </p:scale>
        <p:origin x="1290" y="84"/>
      </p:cViewPr>
      <p:guideLst>
        <p:guide orient="horz" pos="2160"/>
        <p:guide pos="2880"/>
      </p:guideLst>
    </p:cSldViewPr>
  </p:slideViewPr>
  <p:outlineViewPr>
    <p:cViewPr>
      <p:scale>
        <a:sx n="33" d="100"/>
        <a:sy n="33" d="100"/>
      </p:scale>
      <p:origin x="0" y="-13110"/>
    </p:cViewPr>
  </p:outlineViewPr>
  <p:notesTextViewPr>
    <p:cViewPr>
      <p:scale>
        <a:sx n="100" d="100"/>
        <a:sy n="100" d="100"/>
      </p:scale>
      <p:origin x="0" y="0"/>
    </p:cViewPr>
  </p:notesTextViewPr>
  <p:sorterViewPr>
    <p:cViewPr>
      <p:scale>
        <a:sx n="66" d="100"/>
        <a:sy n="66" d="100"/>
      </p:scale>
      <p:origin x="0" y="-611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2947035" cy="493633"/>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52242" y="0"/>
            <a:ext cx="2947035" cy="493633"/>
          </a:xfrm>
          <a:prstGeom prst="rect">
            <a:avLst/>
          </a:prstGeom>
        </p:spPr>
        <p:txBody>
          <a:bodyPr vert="horz" lIns="91440" tIns="45720" rIns="91440" bIns="45720" rtlCol="0"/>
          <a:lstStyle>
            <a:lvl1pPr algn="r">
              <a:defRPr sz="1200"/>
            </a:lvl1pPr>
          </a:lstStyle>
          <a:p>
            <a:fld id="{1A597BDC-7A77-4DE3-98FE-D29B0610EDEA}" type="datetimeFigureOut">
              <a:rPr lang="es-MX" smtClean="0"/>
              <a:pPr/>
              <a:t>03/04/2019</a:t>
            </a:fld>
            <a:endParaRPr lang="es-MX"/>
          </a:p>
        </p:txBody>
      </p:sp>
      <p:sp>
        <p:nvSpPr>
          <p:cNvPr id="4" name="3 Marcador de imagen de diapositiva"/>
          <p:cNvSpPr>
            <a:spLocks noGrp="1" noRot="1" noChangeAspect="1"/>
          </p:cNvSpPr>
          <p:nvPr>
            <p:ph type="sldImg" idx="2"/>
          </p:nvPr>
        </p:nvSpPr>
        <p:spPr>
          <a:xfrm>
            <a:off x="933450" y="741363"/>
            <a:ext cx="4933950" cy="3700462"/>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0085" y="4689516"/>
            <a:ext cx="5440680" cy="444269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5 Marcador de pie de página"/>
          <p:cNvSpPr>
            <a:spLocks noGrp="1"/>
          </p:cNvSpPr>
          <p:nvPr>
            <p:ph type="ftr" sz="quarter" idx="4"/>
          </p:nvPr>
        </p:nvSpPr>
        <p:spPr>
          <a:xfrm>
            <a:off x="1" y="9377316"/>
            <a:ext cx="2947035" cy="493633"/>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52242" y="9377316"/>
            <a:ext cx="2947035" cy="493633"/>
          </a:xfrm>
          <a:prstGeom prst="rect">
            <a:avLst/>
          </a:prstGeom>
        </p:spPr>
        <p:txBody>
          <a:bodyPr vert="horz" lIns="91440" tIns="45720" rIns="91440" bIns="45720" rtlCol="0" anchor="b"/>
          <a:lstStyle>
            <a:lvl1pPr algn="r">
              <a:defRPr sz="1200"/>
            </a:lvl1pPr>
          </a:lstStyle>
          <a:p>
            <a:fld id="{8545BDCE-9BEA-4E6F-A84A-B120609E6450}" type="slidenum">
              <a:rPr lang="es-MX" smtClean="0"/>
              <a:pPr/>
              <a:t>‹Nº›</a:t>
            </a:fld>
            <a:endParaRPr lang="es-MX"/>
          </a:p>
        </p:txBody>
      </p:sp>
    </p:spTree>
    <p:extLst>
      <p:ext uri="{BB962C8B-B14F-4D97-AF65-F5344CB8AC3E}">
        <p14:creationId xmlns:p14="http://schemas.microsoft.com/office/powerpoint/2010/main" val="754420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8545BDCE-9BEA-4E6F-A84A-B120609E6450}" type="slidenum">
              <a:rPr lang="es-MX" smtClean="0"/>
              <a:pPr/>
              <a:t>1</a:t>
            </a:fld>
            <a:endParaRPr lang="es-MX"/>
          </a:p>
        </p:txBody>
      </p:sp>
    </p:spTree>
    <p:extLst>
      <p:ext uri="{BB962C8B-B14F-4D97-AF65-F5344CB8AC3E}">
        <p14:creationId xmlns:p14="http://schemas.microsoft.com/office/powerpoint/2010/main" val="30026103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C1F561A-06E0-44F5-BDCF-E7CFCE0F47D1}" type="slidenum">
              <a:rPr lang="en-US" smtClean="0"/>
              <a:pPr/>
              <a:t>10</a:t>
            </a:fld>
            <a:endParaRPr 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680085" y="4687802"/>
            <a:ext cx="5440680" cy="4444412"/>
          </a:xfrm>
          <a:noFill/>
          <a:ln/>
        </p:spPr>
        <p:txBody>
          <a:bodyPr/>
          <a:lstStyle/>
          <a:p>
            <a:pPr eaLnBrk="1" hangingPunct="1"/>
            <a:endParaRPr lang="es-CO" dirty="0"/>
          </a:p>
        </p:txBody>
      </p:sp>
    </p:spTree>
    <p:extLst>
      <p:ext uri="{BB962C8B-B14F-4D97-AF65-F5344CB8AC3E}">
        <p14:creationId xmlns:p14="http://schemas.microsoft.com/office/powerpoint/2010/main" val="2791761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C1F561A-06E0-44F5-BDCF-E7CFCE0F47D1}" type="slidenum">
              <a:rPr lang="en-US" smtClean="0"/>
              <a:pPr/>
              <a:t>11</a:t>
            </a:fld>
            <a:endParaRPr 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680085" y="4687802"/>
            <a:ext cx="5440680" cy="4444412"/>
          </a:xfrm>
          <a:noFill/>
          <a:ln/>
        </p:spPr>
        <p:txBody>
          <a:bodyPr/>
          <a:lstStyle/>
          <a:p>
            <a:pPr eaLnBrk="1" hangingPunct="1"/>
            <a:endParaRPr lang="es-CO" dirty="0"/>
          </a:p>
        </p:txBody>
      </p:sp>
    </p:spTree>
    <p:extLst>
      <p:ext uri="{BB962C8B-B14F-4D97-AF65-F5344CB8AC3E}">
        <p14:creationId xmlns:p14="http://schemas.microsoft.com/office/powerpoint/2010/main" val="16400860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C1F561A-06E0-44F5-BDCF-E7CFCE0F47D1}" type="slidenum">
              <a:rPr lang="en-US" smtClean="0"/>
              <a:pPr/>
              <a:t>12</a:t>
            </a:fld>
            <a:endParaRPr 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680085" y="4687802"/>
            <a:ext cx="5440680" cy="4444412"/>
          </a:xfrm>
          <a:noFill/>
          <a:ln/>
        </p:spPr>
        <p:txBody>
          <a:bodyPr/>
          <a:lstStyle/>
          <a:p>
            <a:pPr eaLnBrk="1" hangingPunct="1"/>
            <a:endParaRPr lang="es-CO" dirty="0"/>
          </a:p>
        </p:txBody>
      </p:sp>
    </p:spTree>
    <p:extLst>
      <p:ext uri="{BB962C8B-B14F-4D97-AF65-F5344CB8AC3E}">
        <p14:creationId xmlns:p14="http://schemas.microsoft.com/office/powerpoint/2010/main" val="7845324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C1F561A-06E0-44F5-BDCF-E7CFCE0F47D1}" type="slidenum">
              <a:rPr lang="en-US" smtClean="0"/>
              <a:pPr/>
              <a:t>13</a:t>
            </a:fld>
            <a:endParaRPr 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680085" y="4687802"/>
            <a:ext cx="5440680" cy="4444412"/>
          </a:xfrm>
          <a:noFill/>
          <a:ln/>
        </p:spPr>
        <p:txBody>
          <a:bodyPr/>
          <a:lstStyle/>
          <a:p>
            <a:pPr eaLnBrk="1" hangingPunct="1"/>
            <a:endParaRPr lang="es-CO" dirty="0"/>
          </a:p>
        </p:txBody>
      </p:sp>
    </p:spTree>
    <p:extLst>
      <p:ext uri="{BB962C8B-B14F-4D97-AF65-F5344CB8AC3E}">
        <p14:creationId xmlns:p14="http://schemas.microsoft.com/office/powerpoint/2010/main" val="41640369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C1F561A-06E0-44F5-BDCF-E7CFCE0F47D1}" type="slidenum">
              <a:rPr lang="en-US" smtClean="0"/>
              <a:pPr/>
              <a:t>14</a:t>
            </a:fld>
            <a:endParaRPr 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680085" y="4687802"/>
            <a:ext cx="5440680" cy="4444412"/>
          </a:xfrm>
          <a:noFill/>
          <a:ln/>
        </p:spPr>
        <p:txBody>
          <a:bodyPr/>
          <a:lstStyle/>
          <a:p>
            <a:pPr eaLnBrk="1" hangingPunct="1"/>
            <a:endParaRPr lang="es-CO" dirty="0"/>
          </a:p>
        </p:txBody>
      </p:sp>
    </p:spTree>
    <p:extLst>
      <p:ext uri="{BB962C8B-B14F-4D97-AF65-F5344CB8AC3E}">
        <p14:creationId xmlns:p14="http://schemas.microsoft.com/office/powerpoint/2010/main" val="2573300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C1F561A-06E0-44F5-BDCF-E7CFCE0F47D1}" type="slidenum">
              <a:rPr lang="en-US" smtClean="0"/>
              <a:pPr/>
              <a:t>2</a:t>
            </a:fld>
            <a:endParaRPr 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680085" y="4687802"/>
            <a:ext cx="5440680" cy="4444412"/>
          </a:xfrm>
          <a:noFill/>
          <a:ln/>
        </p:spPr>
        <p:txBody>
          <a:bodyPr/>
          <a:lstStyle/>
          <a:p>
            <a:pPr eaLnBrk="1" hangingPunct="1"/>
            <a:endParaRPr lang="es-CO" dirty="0"/>
          </a:p>
        </p:txBody>
      </p:sp>
    </p:spTree>
    <p:extLst>
      <p:ext uri="{BB962C8B-B14F-4D97-AF65-F5344CB8AC3E}">
        <p14:creationId xmlns:p14="http://schemas.microsoft.com/office/powerpoint/2010/main" val="5405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C1F561A-06E0-44F5-BDCF-E7CFCE0F47D1}" type="slidenum">
              <a:rPr lang="en-US" smtClean="0"/>
              <a:pPr/>
              <a:t>3</a:t>
            </a:fld>
            <a:endParaRPr 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680085" y="4687802"/>
            <a:ext cx="5440680" cy="4444412"/>
          </a:xfrm>
          <a:noFill/>
          <a:ln/>
        </p:spPr>
        <p:txBody>
          <a:bodyPr/>
          <a:lstStyle/>
          <a:p>
            <a:pPr eaLnBrk="1" hangingPunct="1"/>
            <a:endParaRPr lang="es-CO" dirty="0"/>
          </a:p>
        </p:txBody>
      </p:sp>
    </p:spTree>
    <p:extLst>
      <p:ext uri="{BB962C8B-B14F-4D97-AF65-F5344CB8AC3E}">
        <p14:creationId xmlns:p14="http://schemas.microsoft.com/office/powerpoint/2010/main" val="23843327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C1F561A-06E0-44F5-BDCF-E7CFCE0F47D1}" type="slidenum">
              <a:rPr lang="en-US" smtClean="0"/>
              <a:pPr/>
              <a:t>4</a:t>
            </a:fld>
            <a:endParaRPr 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680085" y="4687802"/>
            <a:ext cx="5440680" cy="4444412"/>
          </a:xfrm>
          <a:noFill/>
          <a:ln/>
        </p:spPr>
        <p:txBody>
          <a:bodyPr/>
          <a:lstStyle/>
          <a:p>
            <a:pPr eaLnBrk="1" hangingPunct="1"/>
            <a:endParaRPr lang="es-CO" dirty="0"/>
          </a:p>
        </p:txBody>
      </p:sp>
    </p:spTree>
    <p:extLst>
      <p:ext uri="{BB962C8B-B14F-4D97-AF65-F5344CB8AC3E}">
        <p14:creationId xmlns:p14="http://schemas.microsoft.com/office/powerpoint/2010/main" val="3983724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C1F561A-06E0-44F5-BDCF-E7CFCE0F47D1}" type="slidenum">
              <a:rPr lang="en-US" smtClean="0"/>
              <a:pPr/>
              <a:t>5</a:t>
            </a:fld>
            <a:endParaRPr 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680085" y="4687802"/>
            <a:ext cx="5440680" cy="4444412"/>
          </a:xfrm>
          <a:noFill/>
          <a:ln/>
        </p:spPr>
        <p:txBody>
          <a:bodyPr/>
          <a:lstStyle/>
          <a:p>
            <a:pPr eaLnBrk="1" hangingPunct="1"/>
            <a:endParaRPr lang="es-CO" dirty="0"/>
          </a:p>
        </p:txBody>
      </p:sp>
    </p:spTree>
    <p:extLst>
      <p:ext uri="{BB962C8B-B14F-4D97-AF65-F5344CB8AC3E}">
        <p14:creationId xmlns:p14="http://schemas.microsoft.com/office/powerpoint/2010/main" val="3824164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C1F561A-06E0-44F5-BDCF-E7CFCE0F47D1}" type="slidenum">
              <a:rPr lang="en-US" smtClean="0"/>
              <a:pPr/>
              <a:t>6</a:t>
            </a:fld>
            <a:endParaRPr 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680085" y="4687802"/>
            <a:ext cx="5440680" cy="4444412"/>
          </a:xfrm>
          <a:noFill/>
          <a:ln/>
        </p:spPr>
        <p:txBody>
          <a:bodyPr/>
          <a:lstStyle/>
          <a:p>
            <a:pPr eaLnBrk="1" hangingPunct="1"/>
            <a:endParaRPr lang="es-CO" dirty="0"/>
          </a:p>
        </p:txBody>
      </p:sp>
    </p:spTree>
    <p:extLst>
      <p:ext uri="{BB962C8B-B14F-4D97-AF65-F5344CB8AC3E}">
        <p14:creationId xmlns:p14="http://schemas.microsoft.com/office/powerpoint/2010/main" val="855803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C1F561A-06E0-44F5-BDCF-E7CFCE0F47D1}" type="slidenum">
              <a:rPr lang="en-US" smtClean="0"/>
              <a:pPr/>
              <a:t>7</a:t>
            </a:fld>
            <a:endParaRPr 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680085" y="4687802"/>
            <a:ext cx="5440680" cy="4444412"/>
          </a:xfrm>
          <a:noFill/>
          <a:ln/>
        </p:spPr>
        <p:txBody>
          <a:bodyPr/>
          <a:lstStyle/>
          <a:p>
            <a:pPr eaLnBrk="1" hangingPunct="1"/>
            <a:endParaRPr lang="es-CO" dirty="0"/>
          </a:p>
        </p:txBody>
      </p:sp>
    </p:spTree>
    <p:extLst>
      <p:ext uri="{BB962C8B-B14F-4D97-AF65-F5344CB8AC3E}">
        <p14:creationId xmlns:p14="http://schemas.microsoft.com/office/powerpoint/2010/main" val="34410911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C1F561A-06E0-44F5-BDCF-E7CFCE0F47D1}" type="slidenum">
              <a:rPr lang="en-US" smtClean="0"/>
              <a:pPr/>
              <a:t>8</a:t>
            </a:fld>
            <a:endParaRPr 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680085" y="4687802"/>
            <a:ext cx="5440680" cy="4444412"/>
          </a:xfrm>
          <a:noFill/>
          <a:ln/>
        </p:spPr>
        <p:txBody>
          <a:bodyPr/>
          <a:lstStyle/>
          <a:p>
            <a:pPr eaLnBrk="1" hangingPunct="1"/>
            <a:endParaRPr lang="es-CO" dirty="0"/>
          </a:p>
        </p:txBody>
      </p:sp>
    </p:spTree>
    <p:extLst>
      <p:ext uri="{BB962C8B-B14F-4D97-AF65-F5344CB8AC3E}">
        <p14:creationId xmlns:p14="http://schemas.microsoft.com/office/powerpoint/2010/main" val="3485748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C1F561A-06E0-44F5-BDCF-E7CFCE0F47D1}" type="slidenum">
              <a:rPr lang="en-US" smtClean="0"/>
              <a:pPr/>
              <a:t>9</a:t>
            </a:fld>
            <a:endParaRPr 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680085" y="4687802"/>
            <a:ext cx="5440680" cy="4444412"/>
          </a:xfrm>
          <a:noFill/>
          <a:ln/>
        </p:spPr>
        <p:txBody>
          <a:bodyPr/>
          <a:lstStyle/>
          <a:p>
            <a:pPr eaLnBrk="1" hangingPunct="1"/>
            <a:endParaRPr lang="es-CO" dirty="0"/>
          </a:p>
        </p:txBody>
      </p:sp>
    </p:spTree>
    <p:extLst>
      <p:ext uri="{BB962C8B-B14F-4D97-AF65-F5344CB8AC3E}">
        <p14:creationId xmlns:p14="http://schemas.microsoft.com/office/powerpoint/2010/main" val="177045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a:t>Haga clic para modificar el estilo de subtítulo del patrón</a:t>
            </a:r>
            <a:endParaRPr kumimoji="0" lang="en-US"/>
          </a:p>
        </p:txBody>
      </p:sp>
      <p:sp>
        <p:nvSpPr>
          <p:cNvPr id="7" name="6 Marcador de fecha"/>
          <p:cNvSpPr>
            <a:spLocks noGrp="1"/>
          </p:cNvSpPr>
          <p:nvPr>
            <p:ph type="dt" sz="half" idx="10"/>
          </p:nvPr>
        </p:nvSpPr>
        <p:spPr/>
        <p:txBody>
          <a:bodyPr/>
          <a:lstStyle/>
          <a:p>
            <a:fld id="{534E8DDF-E573-4D82-B91F-C42D59D57573}" type="datetime1">
              <a:rPr lang="es-MX" smtClean="0"/>
              <a:pPr/>
              <a:t>03/04/2019</a:t>
            </a:fld>
            <a:endParaRPr lang="es-MX"/>
          </a:p>
        </p:txBody>
      </p:sp>
      <p:sp>
        <p:nvSpPr>
          <p:cNvPr id="20" name="19 Marcador de pie de página"/>
          <p:cNvSpPr>
            <a:spLocks noGrp="1"/>
          </p:cNvSpPr>
          <p:nvPr>
            <p:ph type="ftr" sz="quarter" idx="11"/>
          </p:nvPr>
        </p:nvSpPr>
        <p:spPr/>
        <p:txBody>
          <a:bodyPr/>
          <a:lstStyle/>
          <a:p>
            <a:endParaRPr lang="es-MX"/>
          </a:p>
        </p:txBody>
      </p:sp>
      <p:sp>
        <p:nvSpPr>
          <p:cNvPr id="10" name="9 Marcador de número de diapositiva"/>
          <p:cNvSpPr>
            <a:spLocks noGrp="1"/>
          </p:cNvSpPr>
          <p:nvPr>
            <p:ph type="sldNum" sz="quarter" idx="12"/>
          </p:nvPr>
        </p:nvSpPr>
        <p:spPr>
          <a:xfrm>
            <a:off x="8532440" y="6305550"/>
            <a:ext cx="538408" cy="476250"/>
          </a:xfrm>
        </p:spPr>
        <p:txBody>
          <a:bodyPr/>
          <a:lstStyle>
            <a:lvl1pPr>
              <a:defRPr b="1"/>
            </a:lvl1pPr>
            <a:extLst/>
          </a:lstStyle>
          <a:p>
            <a:fld id="{A2F92DEB-54F6-4EF9-8CA4-B658672BF1D5}" type="slidenum">
              <a:rPr lang="es-MX" smtClean="0"/>
              <a:pPr/>
              <a:t>‹Nº›</a:t>
            </a:fld>
            <a:endParaRPr lang="es-MX" dirty="0"/>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2B65008-F339-43C5-B835-79D396CB488C}" type="datetime1">
              <a:rPr lang="es-MX" smtClean="0"/>
              <a:pPr/>
              <a:t>03/04/2019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2F92DEB-54F6-4EF9-8CA4-B658672BF1D5}"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F561FDB5-6C95-4E99-9BF3-0C16E487AA7F}" type="datetime1">
              <a:rPr lang="es-MX" smtClean="0"/>
              <a:pPr/>
              <a:t>03/04/2019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2F92DEB-54F6-4EF9-8CA4-B658672BF1D5}"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F2F2870A-8F03-4D38-827B-F943CDCCD1B6}" type="datetime1">
              <a:rPr lang="es-MX" smtClean="0"/>
              <a:pPr/>
              <a:t>03/04/2019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2F92DEB-54F6-4EF9-8CA4-B658672BF1D5}"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p:txBody>
          <a:bodyPr/>
          <a:lstStyle/>
          <a:p>
            <a:fld id="{C1F24681-F59E-45BE-8B8B-B1A6273003DC}" type="datetime1">
              <a:rPr lang="es-MX" smtClean="0"/>
              <a:pPr/>
              <a:t>03/04/2019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2F92DEB-54F6-4EF9-8CA4-B658672BF1D5}" type="slidenum">
              <a:rPr lang="es-MX" smtClean="0"/>
              <a:pPr/>
              <a:t>‹Nº›</a:t>
            </a:fld>
            <a:endParaRPr lang="es-MX"/>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p>
            <a:r>
              <a:rPr kumimoji="0" lang="es-ES"/>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F82AF41C-CAA7-452B-8F7D-2E2DF0B73686}" type="datetime1">
              <a:rPr lang="es-MX" smtClean="0"/>
              <a:pPr/>
              <a:t>03/04/2019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2F92DEB-54F6-4EF9-8CA4-B658672BF1D5}"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p:txBody>
          <a:bodyPr/>
          <a:lstStyle/>
          <a:p>
            <a:fld id="{D50533D1-1768-4031-8F63-CD10DF43CA4E}" type="datetime1">
              <a:rPr lang="es-MX" smtClean="0"/>
              <a:pPr/>
              <a:t>03/04/2019</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A2F92DEB-54F6-4EF9-8CA4-B658672BF1D5}"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p:txBody>
          <a:bodyPr/>
          <a:lstStyle/>
          <a:p>
            <a:fld id="{AC337778-CE46-4C9B-9ABB-7407769249CB}" type="datetime1">
              <a:rPr lang="es-MX" smtClean="0"/>
              <a:pPr/>
              <a:t>03/04/2019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A2F92DEB-54F6-4EF9-8CA4-B658672BF1D5}"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Marcador de fecha"/>
          <p:cNvSpPr>
            <a:spLocks noGrp="1"/>
          </p:cNvSpPr>
          <p:nvPr>
            <p:ph type="dt" sz="half" idx="10"/>
          </p:nvPr>
        </p:nvSpPr>
        <p:spPr/>
        <p:txBody>
          <a:bodyPr/>
          <a:lstStyle/>
          <a:p>
            <a:fld id="{D8C3340F-2232-41C6-88D9-B3E97D553E77}" type="datetime1">
              <a:rPr lang="es-MX" smtClean="0"/>
              <a:pPr/>
              <a:t>03/04/2019</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A2F92DEB-54F6-4EF9-8CA4-B658672BF1D5}" type="slidenum">
              <a:rPr lang="es-MX" smtClean="0"/>
              <a:pPr/>
              <a:t>‹Nº›</a:t>
            </a:fld>
            <a:endParaRPr lang="es-MX"/>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0A545C2E-5EA3-4AB2-A442-D5A4E16CC225}" type="datetime1">
              <a:rPr lang="es-MX" smtClean="0"/>
              <a:pPr/>
              <a:t>03/04/2019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2F92DEB-54F6-4EF9-8CA4-B658672BF1D5}"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a:t>Haga clic para modificar el estilo de título del patrón</a:t>
            </a:r>
            <a:endParaRPr kumimoji="0" lang="en-US"/>
          </a:p>
        </p:txBody>
      </p:sp>
      <p:sp>
        <p:nvSpPr>
          <p:cNvPr id="5" name="4 Marcador de fecha"/>
          <p:cNvSpPr>
            <a:spLocks noGrp="1"/>
          </p:cNvSpPr>
          <p:nvPr>
            <p:ph type="dt" sz="half" idx="10"/>
          </p:nvPr>
        </p:nvSpPr>
        <p:spPr/>
        <p:txBody>
          <a:bodyPr/>
          <a:lstStyle/>
          <a:p>
            <a:fld id="{F91D4B27-CD29-44DE-8905-A31041B5C4A5}" type="datetime1">
              <a:rPr lang="es-MX" smtClean="0"/>
              <a:pPr/>
              <a:t>03/04/2019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2F92DEB-54F6-4EF9-8CA4-B658672BF1D5}" type="slidenum">
              <a:rPr lang="es-MX" smtClean="0"/>
              <a:pPr/>
              <a:t>‹Nº›</a:t>
            </a:fld>
            <a:endParaRPr lang="es-MX"/>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rochaconsulting.com.mx"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p>
            <a:r>
              <a:rPr kumimoji="0" lang="es-ES" dirty="0"/>
              <a:t>Haga clic para modificar el estilo de título del patrón</a:t>
            </a:r>
            <a:endParaRPr kumimoji="0" lang="en-US" dirty="0"/>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D8B0CB5-FE70-424A-BA9B-B5067F5857DC}" type="datetime1">
              <a:rPr lang="es-MX" smtClean="0"/>
              <a:pPr/>
              <a:t>03/04/2019</a:t>
            </a:fld>
            <a:endParaRPr lang="es-MX"/>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MX"/>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2F92DEB-54F6-4EF9-8CA4-B658672BF1D5}" type="slidenum">
              <a:rPr lang="es-MX" smtClean="0"/>
              <a:pPr/>
              <a:t>‹Nº›</a:t>
            </a:fld>
            <a:endParaRPr lang="es-MX"/>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4" name="Picture 10" descr="logo">
            <a:hlinkClick r:id="rId13"/>
          </p:cNvPr>
          <p:cNvPicPr>
            <a:picLocks noChangeAspect="1" noChangeArrowheads="1"/>
          </p:cNvPicPr>
          <p:nvPr userDrawn="1"/>
        </p:nvPicPr>
        <p:blipFill>
          <a:blip r:embed="rId14" cstate="email"/>
          <a:srcRect/>
          <a:stretch>
            <a:fillRect/>
          </a:stretch>
        </p:blipFill>
        <p:spPr bwMode="auto">
          <a:xfrm>
            <a:off x="1044337" y="24571"/>
            <a:ext cx="3189289" cy="5524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ctrTitle"/>
          </p:nvPr>
        </p:nvSpPr>
        <p:spPr>
          <a:xfrm>
            <a:off x="1043608" y="908720"/>
            <a:ext cx="8100392" cy="3600400"/>
          </a:xfrm>
        </p:spPr>
        <p:txBody>
          <a:bodyPr>
            <a:noAutofit/>
          </a:bodyPr>
          <a:lstStyle/>
          <a:p>
            <a:pPr algn="ctr"/>
            <a:r>
              <a:rPr lang="es-MX" sz="6000" b="1" cap="small" dirty="0"/>
              <a:t/>
            </a:r>
            <a:br>
              <a:rPr lang="es-MX" sz="6000" b="1" cap="small" dirty="0"/>
            </a:br>
            <a:endParaRPr lang="es-MX" sz="6000" dirty="0">
              <a:solidFill>
                <a:schemeClr val="accent5">
                  <a:lumMod val="75000"/>
                </a:schemeClr>
              </a:solidFill>
            </a:endParaRPr>
          </a:p>
        </p:txBody>
      </p:sp>
      <p:sp>
        <p:nvSpPr>
          <p:cNvPr id="7" name="6 Subtítulo"/>
          <p:cNvSpPr>
            <a:spLocks noGrp="1"/>
          </p:cNvSpPr>
          <p:nvPr>
            <p:ph type="subTitle" idx="1"/>
          </p:nvPr>
        </p:nvSpPr>
        <p:spPr>
          <a:xfrm>
            <a:off x="775981" y="5981700"/>
            <a:ext cx="8100392" cy="1752600"/>
          </a:xfrm>
        </p:spPr>
        <p:txBody>
          <a:bodyPr>
            <a:normAutofit/>
          </a:bodyPr>
          <a:lstStyle/>
          <a:p>
            <a:pPr algn="r"/>
            <a:r>
              <a:rPr lang="es-ES" sz="2800" b="1" dirty="0">
                <a:solidFill>
                  <a:schemeClr val="accent5">
                    <a:lumMod val="75000"/>
                  </a:schemeClr>
                </a:solidFill>
                <a:effectLst>
                  <a:outerShdw blurRad="38100" dist="38100" dir="2700000" algn="tl">
                    <a:srgbClr val="000000">
                      <a:alpha val="43137"/>
                    </a:srgbClr>
                  </a:outerShdw>
                </a:effectLst>
              </a:rPr>
              <a:t> CONSULTOR: C.P. Mario Rocha Silva, M.A.</a:t>
            </a:r>
          </a:p>
          <a:p>
            <a:pPr algn="r"/>
            <a:endParaRPr lang="es-ES" sz="2800" b="1" dirty="0">
              <a:solidFill>
                <a:schemeClr val="accent5">
                  <a:lumMod val="75000"/>
                </a:schemeClr>
              </a:solidFill>
              <a:effectLst>
                <a:outerShdw blurRad="38100" dist="38100" dir="2700000" algn="tl">
                  <a:srgbClr val="000000">
                    <a:alpha val="43137"/>
                  </a:srgbClr>
                </a:outerShdw>
              </a:effectLst>
            </a:endParaRPr>
          </a:p>
          <a:p>
            <a:pPr algn="r"/>
            <a:endParaRPr lang="es-MX" sz="2800" dirty="0">
              <a:solidFill>
                <a:schemeClr val="accent5">
                  <a:lumMod val="75000"/>
                </a:schemeClr>
              </a:solidFill>
            </a:endParaRPr>
          </a:p>
        </p:txBody>
      </p:sp>
      <p:sp>
        <p:nvSpPr>
          <p:cNvPr id="4" name="3 Rectángulo"/>
          <p:cNvSpPr/>
          <p:nvPr/>
        </p:nvSpPr>
        <p:spPr>
          <a:xfrm>
            <a:off x="937745" y="548680"/>
            <a:ext cx="8206255" cy="6494085"/>
          </a:xfrm>
          <a:prstGeom prst="rect">
            <a:avLst/>
          </a:prstGeom>
        </p:spPr>
        <p:txBody>
          <a:bodyPr wrap="square">
            <a:spAutoFit/>
          </a:bodyPr>
          <a:lstStyle/>
          <a:p>
            <a:pPr algn="ctr"/>
            <a:r>
              <a:rPr lang="es-MX" sz="3200" b="1" dirty="0">
                <a:solidFill>
                  <a:schemeClr val="accent2">
                    <a:lumMod val="50000"/>
                  </a:schemeClr>
                </a:solidFill>
              </a:rPr>
              <a:t>SEMINARIO –TALLER</a:t>
            </a:r>
          </a:p>
          <a:p>
            <a:endParaRPr lang="es-MX" sz="3200" b="1" dirty="0">
              <a:solidFill>
                <a:schemeClr val="accent2">
                  <a:lumMod val="50000"/>
                </a:schemeClr>
              </a:solidFill>
            </a:endParaRPr>
          </a:p>
          <a:p>
            <a:r>
              <a:rPr lang="es-MX" sz="3200" b="1" dirty="0">
                <a:solidFill>
                  <a:schemeClr val="accent2">
                    <a:lumMod val="50000"/>
                  </a:schemeClr>
                </a:solidFill>
              </a:rPr>
              <a:t>ARRENDAMIENTOS NIF D-5/NIIF-IFR 16</a:t>
            </a:r>
          </a:p>
          <a:p>
            <a:endParaRPr lang="es-MX" sz="3200" b="1" dirty="0">
              <a:solidFill>
                <a:schemeClr val="accent2">
                  <a:lumMod val="50000"/>
                </a:schemeClr>
              </a:solidFill>
            </a:endParaRPr>
          </a:p>
          <a:p>
            <a:r>
              <a:rPr lang="es-MX" sz="3200" b="1" dirty="0">
                <a:solidFill>
                  <a:schemeClr val="accent2">
                    <a:lumMod val="50000"/>
                  </a:schemeClr>
                </a:solidFill>
              </a:rPr>
              <a:t>IMPLICACIONES CONTABLES,FINANCIERAS </a:t>
            </a:r>
            <a:r>
              <a:rPr lang="es-MX" sz="3200" b="1" dirty="0" smtClean="0">
                <a:solidFill>
                  <a:schemeClr val="accent2">
                    <a:lumMod val="50000"/>
                  </a:schemeClr>
                </a:solidFill>
              </a:rPr>
              <a:t>,LEGALES Y FISCALES</a:t>
            </a:r>
          </a:p>
          <a:p>
            <a:endParaRPr lang="es-MX" sz="3200" b="1" dirty="0">
              <a:solidFill>
                <a:schemeClr val="accent2">
                  <a:lumMod val="50000"/>
                </a:schemeClr>
              </a:solidFill>
            </a:endParaRPr>
          </a:p>
          <a:p>
            <a:endParaRPr lang="es-MX" sz="3200" b="1" dirty="0">
              <a:solidFill>
                <a:schemeClr val="accent2">
                  <a:lumMod val="50000"/>
                </a:schemeClr>
              </a:solidFill>
            </a:endParaRPr>
          </a:p>
          <a:p>
            <a:endParaRPr lang="es-MX" sz="3200" b="1" dirty="0">
              <a:solidFill>
                <a:schemeClr val="accent2">
                  <a:lumMod val="50000"/>
                </a:schemeClr>
              </a:solidFill>
            </a:endParaRPr>
          </a:p>
          <a:p>
            <a:endParaRPr lang="es-MX" sz="3200" b="1" dirty="0">
              <a:solidFill>
                <a:schemeClr val="accent2">
                  <a:lumMod val="50000"/>
                </a:schemeClr>
              </a:solidFill>
            </a:endParaRPr>
          </a:p>
          <a:p>
            <a:r>
              <a:rPr lang="es-MX" sz="3200" b="1" dirty="0">
                <a:solidFill>
                  <a:schemeClr val="accent2">
                    <a:lumMod val="50000"/>
                  </a:schemeClr>
                </a:solidFill>
              </a:rPr>
              <a:t>                  </a:t>
            </a:r>
          </a:p>
          <a:p>
            <a:r>
              <a:rPr lang="es-MX" sz="3200" b="1" dirty="0">
                <a:solidFill>
                  <a:schemeClr val="accent2">
                    <a:lumMod val="50000"/>
                  </a:schemeClr>
                </a:solidFill>
              </a:rPr>
              <a:t>               </a:t>
            </a:r>
          </a:p>
        </p:txBody>
      </p:sp>
      <p:pic>
        <p:nvPicPr>
          <p:cNvPr id="9" name="3 Imagen" descr="H:\RochaSilva.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0"/>
            <a:ext cx="3600400" cy="676275"/>
          </a:xfrm>
          <a:prstGeom prst="rect">
            <a:avLst/>
          </a:prstGeom>
          <a:noFill/>
          <a:ln w="9525">
            <a:noFill/>
            <a:miter lim="800000"/>
            <a:headEnd/>
            <a:tailEnd/>
          </a:ln>
        </p:spPr>
      </p:pic>
      <p:pic>
        <p:nvPicPr>
          <p:cNvPr id="8" name="Imagen 7" descr="Arrendamiento NIF D-5"/>
          <p:cNvPicPr/>
          <p:nvPr/>
        </p:nvPicPr>
        <p:blipFill>
          <a:blip r:embed="rId4">
            <a:extLst>
              <a:ext uri="{28A0092B-C50C-407E-A947-70E740481C1C}">
                <a14:useLocalDpi xmlns:a14="http://schemas.microsoft.com/office/drawing/2010/main" val="0"/>
              </a:ext>
            </a:extLst>
          </a:blip>
          <a:srcRect/>
          <a:stretch>
            <a:fillRect/>
          </a:stretch>
        </p:blipFill>
        <p:spPr bwMode="auto">
          <a:xfrm>
            <a:off x="3779912" y="3795722"/>
            <a:ext cx="3203575" cy="183134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55576" y="1556792"/>
            <a:ext cx="9144000" cy="4032448"/>
          </a:xfrm>
        </p:spPr>
        <p:txBody>
          <a:bodyPr>
            <a:normAutofit/>
          </a:bodyPr>
          <a:lstStyle/>
          <a:p>
            <a:pPr eaLnBrk="1" hangingPunct="1">
              <a:defRPr/>
            </a:pPr>
            <a:r>
              <a:rPr lang="es-MX" sz="2400" dirty="0"/>
              <a:t/>
            </a:r>
            <a:br>
              <a:rPr lang="es-MX" sz="2400" dirty="0"/>
            </a:br>
            <a:endParaRPr lang="es-ES_tradnl" sz="2100" b="1" dirty="0">
              <a:solidFill>
                <a:schemeClr val="accent1"/>
              </a:solidFill>
              <a:effectLst>
                <a:outerShdw blurRad="38100" dist="38100" dir="2700000" algn="tl">
                  <a:srgbClr val="C0C0C0"/>
                </a:outerShdw>
              </a:effectLst>
            </a:endParaRPr>
          </a:p>
        </p:txBody>
      </p:sp>
      <p:pic>
        <p:nvPicPr>
          <p:cNvPr id="5" name="3 Imagen" descr="H:\RochaSilva.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0"/>
            <a:ext cx="3600400" cy="676275"/>
          </a:xfrm>
          <a:prstGeom prst="rect">
            <a:avLst/>
          </a:prstGeom>
          <a:noFill/>
          <a:ln w="9525">
            <a:noFill/>
            <a:miter lim="800000"/>
            <a:headEnd/>
            <a:tailEnd/>
          </a:ln>
        </p:spPr>
      </p:pic>
      <p:sp>
        <p:nvSpPr>
          <p:cNvPr id="2" name="Rectángulo 1">
            <a:extLst>
              <a:ext uri="{FF2B5EF4-FFF2-40B4-BE49-F238E27FC236}">
                <a16:creationId xmlns="" xmlns:a16="http://schemas.microsoft.com/office/drawing/2014/main" id="{04299E3A-27E3-444B-8C19-90126F61AC8F}"/>
              </a:ext>
            </a:extLst>
          </p:cNvPr>
          <p:cNvSpPr/>
          <p:nvPr/>
        </p:nvSpPr>
        <p:spPr>
          <a:xfrm>
            <a:off x="1115616" y="836712"/>
            <a:ext cx="7884368" cy="3693319"/>
          </a:xfrm>
          <a:prstGeom prst="rect">
            <a:avLst/>
          </a:prstGeom>
        </p:spPr>
        <p:txBody>
          <a:bodyPr wrap="square">
            <a:spAutoFit/>
          </a:bodyPr>
          <a:lstStyle/>
          <a:p>
            <a:r>
              <a:rPr lang="es-MX" b="1" dirty="0" smtClean="0"/>
              <a:t>RESUMEN EJECUTIVO</a:t>
            </a:r>
          </a:p>
          <a:p>
            <a:endParaRPr lang="es-MX" b="1" dirty="0"/>
          </a:p>
          <a:p>
            <a:r>
              <a:rPr lang="es-ES" dirty="0"/>
              <a:t>En la mayoría de los arrendamientos, los gastos se presentan como gastos por amortización y gastos por intereses, salvo en el caso de pagos variables que se contabilizan como gastos en el momento en que se incurre en ellos. Por tanto, aumentará el EBITDA del arrendatario.</a:t>
            </a:r>
            <a:endParaRPr lang="es-MX" dirty="0"/>
          </a:p>
          <a:p>
            <a:endParaRPr lang="es-MX" b="1" dirty="0" smtClean="0"/>
          </a:p>
          <a:p>
            <a:endParaRPr lang="es-MX" b="1" dirty="0"/>
          </a:p>
          <a:p>
            <a:endParaRPr lang="es-MX" b="1" dirty="0" smtClean="0"/>
          </a:p>
          <a:p>
            <a:r>
              <a:rPr lang="es-ES" b="1" dirty="0" smtClean="0"/>
              <a:t>  Resumen </a:t>
            </a:r>
            <a:r>
              <a:rPr lang="es-ES" b="1" dirty="0"/>
              <a:t>del impacto en las principales ratios financieras</a:t>
            </a:r>
            <a:endParaRPr lang="es-MX" dirty="0"/>
          </a:p>
          <a:p>
            <a:endParaRPr lang="es-MX" b="1" dirty="0" smtClean="0"/>
          </a:p>
          <a:p>
            <a:pPr fontAlgn="base"/>
            <a:endParaRPr lang="es-MX" dirty="0"/>
          </a:p>
          <a:p>
            <a:endParaRPr lang="es-MX" b="1" dirty="0"/>
          </a:p>
        </p:txBody>
      </p:sp>
      <p:pic>
        <p:nvPicPr>
          <p:cNvPr id="14" name="image44.jpeg"/>
          <p:cNvPicPr/>
          <p:nvPr/>
        </p:nvPicPr>
        <p:blipFill>
          <a:blip r:embed="rId4" cstate="print"/>
          <a:stretch>
            <a:fillRect/>
          </a:stretch>
        </p:blipFill>
        <p:spPr>
          <a:xfrm>
            <a:off x="1619672" y="4329621"/>
            <a:ext cx="6264696" cy="1840979"/>
          </a:xfrm>
          <a:prstGeom prst="rect">
            <a:avLst/>
          </a:prstGeom>
        </p:spPr>
      </p:pic>
    </p:spTree>
    <p:extLst>
      <p:ext uri="{BB962C8B-B14F-4D97-AF65-F5344CB8AC3E}">
        <p14:creationId xmlns:p14="http://schemas.microsoft.com/office/powerpoint/2010/main" val="757176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55576" y="1556792"/>
            <a:ext cx="9144000" cy="4032448"/>
          </a:xfrm>
        </p:spPr>
        <p:txBody>
          <a:bodyPr>
            <a:normAutofit/>
          </a:bodyPr>
          <a:lstStyle/>
          <a:p>
            <a:pPr eaLnBrk="1" hangingPunct="1">
              <a:defRPr/>
            </a:pPr>
            <a:r>
              <a:rPr lang="es-MX" sz="2400" dirty="0"/>
              <a:t/>
            </a:r>
            <a:br>
              <a:rPr lang="es-MX" sz="2400" dirty="0"/>
            </a:br>
            <a:endParaRPr lang="es-ES_tradnl" sz="2100" b="1" dirty="0">
              <a:solidFill>
                <a:schemeClr val="accent1"/>
              </a:solidFill>
              <a:effectLst>
                <a:outerShdw blurRad="38100" dist="38100" dir="2700000" algn="tl">
                  <a:srgbClr val="C0C0C0"/>
                </a:outerShdw>
              </a:effectLst>
            </a:endParaRPr>
          </a:p>
        </p:txBody>
      </p:sp>
      <p:pic>
        <p:nvPicPr>
          <p:cNvPr id="5" name="3 Imagen" descr="H:\RochaSilva.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0"/>
            <a:ext cx="3600400" cy="676275"/>
          </a:xfrm>
          <a:prstGeom prst="rect">
            <a:avLst/>
          </a:prstGeom>
          <a:noFill/>
          <a:ln w="9525">
            <a:noFill/>
            <a:miter lim="800000"/>
            <a:headEnd/>
            <a:tailEnd/>
          </a:ln>
        </p:spPr>
      </p:pic>
      <p:sp>
        <p:nvSpPr>
          <p:cNvPr id="2" name="Rectángulo 1">
            <a:extLst>
              <a:ext uri="{FF2B5EF4-FFF2-40B4-BE49-F238E27FC236}">
                <a16:creationId xmlns="" xmlns:a16="http://schemas.microsoft.com/office/drawing/2014/main" id="{04299E3A-27E3-444B-8C19-90126F61AC8F}"/>
              </a:ext>
            </a:extLst>
          </p:cNvPr>
          <p:cNvSpPr/>
          <p:nvPr/>
        </p:nvSpPr>
        <p:spPr>
          <a:xfrm>
            <a:off x="971600" y="460905"/>
            <a:ext cx="7884368" cy="923330"/>
          </a:xfrm>
          <a:prstGeom prst="rect">
            <a:avLst/>
          </a:prstGeom>
        </p:spPr>
        <p:txBody>
          <a:bodyPr wrap="square">
            <a:spAutoFit/>
          </a:bodyPr>
          <a:lstStyle/>
          <a:p>
            <a:r>
              <a:rPr lang="es-MX" b="1" dirty="0" smtClean="0"/>
              <a:t>RESUMEN EJECUTIVO</a:t>
            </a:r>
          </a:p>
          <a:p>
            <a:endParaRPr lang="es-MX" b="1" dirty="0" smtClean="0"/>
          </a:p>
          <a:p>
            <a:endParaRPr lang="es-MX" b="1" dirty="0" smtClean="0"/>
          </a:p>
        </p:txBody>
      </p:sp>
      <p:grpSp>
        <p:nvGrpSpPr>
          <p:cNvPr id="38" name="Group 423"/>
          <p:cNvGrpSpPr>
            <a:grpSpLocks/>
          </p:cNvGrpSpPr>
          <p:nvPr/>
        </p:nvGrpSpPr>
        <p:grpSpPr bwMode="auto">
          <a:xfrm>
            <a:off x="3475840" y="699737"/>
            <a:ext cx="3891280" cy="6053455"/>
            <a:chOff x="3214" y="98"/>
            <a:chExt cx="6128" cy="9533"/>
          </a:xfrm>
        </p:grpSpPr>
        <p:sp>
          <p:nvSpPr>
            <p:cNvPr id="39" name="Rectangle 450"/>
            <p:cNvSpPr>
              <a:spLocks noChangeArrowheads="1"/>
            </p:cNvSpPr>
            <p:nvPr/>
          </p:nvSpPr>
          <p:spPr bwMode="auto">
            <a:xfrm>
              <a:off x="4124" y="1380"/>
              <a:ext cx="3954" cy="1124"/>
            </a:xfrm>
            <a:prstGeom prst="rect">
              <a:avLst/>
            </a:prstGeom>
            <a:solidFill>
              <a:srgbClr val="85BB24"/>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s-MX"/>
            </a:p>
          </p:txBody>
        </p:sp>
        <p:sp>
          <p:nvSpPr>
            <p:cNvPr id="40" name="AutoShape 449"/>
            <p:cNvSpPr>
              <a:spLocks/>
            </p:cNvSpPr>
            <p:nvPr/>
          </p:nvSpPr>
          <p:spPr bwMode="auto">
            <a:xfrm>
              <a:off x="5884" y="374"/>
              <a:ext cx="3458" cy="8612"/>
            </a:xfrm>
            <a:custGeom>
              <a:avLst/>
              <a:gdLst>
                <a:gd name="T0" fmla="+- 0 6005 5885"/>
                <a:gd name="T1" fmla="*/ T0 w 3458"/>
                <a:gd name="T2" fmla="+- 0 1332 374"/>
                <a:gd name="T3" fmla="*/ 1332 h 8612"/>
                <a:gd name="T4" fmla="+- 0 5955 5885"/>
                <a:gd name="T5" fmla="*/ T4 w 3458"/>
                <a:gd name="T6" fmla="+- 0 1332 374"/>
                <a:gd name="T7" fmla="*/ 1332 h 8612"/>
                <a:gd name="T8" fmla="+- 0 5955 5885"/>
                <a:gd name="T9" fmla="*/ T8 w 3458"/>
                <a:gd name="T10" fmla="+- 0 732 374"/>
                <a:gd name="T11" fmla="*/ 732 h 8612"/>
                <a:gd name="T12" fmla="+- 0 5935 5885"/>
                <a:gd name="T13" fmla="*/ T12 w 3458"/>
                <a:gd name="T14" fmla="+- 0 732 374"/>
                <a:gd name="T15" fmla="*/ 732 h 8612"/>
                <a:gd name="T16" fmla="+- 0 5935 5885"/>
                <a:gd name="T17" fmla="*/ T16 w 3458"/>
                <a:gd name="T18" fmla="+- 0 1332 374"/>
                <a:gd name="T19" fmla="*/ 1332 h 8612"/>
                <a:gd name="T20" fmla="+- 0 5885 5885"/>
                <a:gd name="T21" fmla="*/ T20 w 3458"/>
                <a:gd name="T22" fmla="+- 0 1332 374"/>
                <a:gd name="T23" fmla="*/ 1332 h 8612"/>
                <a:gd name="T24" fmla="+- 0 5945 5885"/>
                <a:gd name="T25" fmla="*/ T24 w 3458"/>
                <a:gd name="T26" fmla="+- 0 1452 374"/>
                <a:gd name="T27" fmla="*/ 1452 h 8612"/>
                <a:gd name="T28" fmla="+- 0 5995 5885"/>
                <a:gd name="T29" fmla="*/ T28 w 3458"/>
                <a:gd name="T30" fmla="+- 0 1352 374"/>
                <a:gd name="T31" fmla="*/ 1352 h 8612"/>
                <a:gd name="T32" fmla="+- 0 6005 5885"/>
                <a:gd name="T33" fmla="*/ T32 w 3458"/>
                <a:gd name="T34" fmla="+- 0 1332 374"/>
                <a:gd name="T35" fmla="*/ 1332 h 8612"/>
                <a:gd name="T36" fmla="+- 0 6024 5885"/>
                <a:gd name="T37" fmla="*/ T36 w 3458"/>
                <a:gd name="T38" fmla="+- 0 3061 374"/>
                <a:gd name="T39" fmla="*/ 3061 h 8612"/>
                <a:gd name="T40" fmla="+- 0 5974 5885"/>
                <a:gd name="T41" fmla="*/ T40 w 3458"/>
                <a:gd name="T42" fmla="+- 0 3061 374"/>
                <a:gd name="T43" fmla="*/ 3061 h 8612"/>
                <a:gd name="T44" fmla="+- 0 5974 5885"/>
                <a:gd name="T45" fmla="*/ T44 w 3458"/>
                <a:gd name="T46" fmla="+- 0 2513 374"/>
                <a:gd name="T47" fmla="*/ 2513 h 8612"/>
                <a:gd name="T48" fmla="+- 0 5954 5885"/>
                <a:gd name="T49" fmla="*/ T48 w 3458"/>
                <a:gd name="T50" fmla="+- 0 2513 374"/>
                <a:gd name="T51" fmla="*/ 2513 h 8612"/>
                <a:gd name="T52" fmla="+- 0 5954 5885"/>
                <a:gd name="T53" fmla="*/ T52 w 3458"/>
                <a:gd name="T54" fmla="+- 0 3061 374"/>
                <a:gd name="T55" fmla="*/ 3061 h 8612"/>
                <a:gd name="T56" fmla="+- 0 5904 5885"/>
                <a:gd name="T57" fmla="*/ T56 w 3458"/>
                <a:gd name="T58" fmla="+- 0 3061 374"/>
                <a:gd name="T59" fmla="*/ 3061 h 8612"/>
                <a:gd name="T60" fmla="+- 0 5964 5885"/>
                <a:gd name="T61" fmla="*/ T60 w 3458"/>
                <a:gd name="T62" fmla="+- 0 3181 374"/>
                <a:gd name="T63" fmla="*/ 3181 h 8612"/>
                <a:gd name="T64" fmla="+- 0 6014 5885"/>
                <a:gd name="T65" fmla="*/ T64 w 3458"/>
                <a:gd name="T66" fmla="+- 0 3081 374"/>
                <a:gd name="T67" fmla="*/ 3081 h 8612"/>
                <a:gd name="T68" fmla="+- 0 6024 5885"/>
                <a:gd name="T69" fmla="*/ T68 w 3458"/>
                <a:gd name="T70" fmla="+- 0 3061 374"/>
                <a:gd name="T71" fmla="*/ 3061 h 8612"/>
                <a:gd name="T72" fmla="+- 0 9342 5885"/>
                <a:gd name="T73" fmla="*/ T72 w 3458"/>
                <a:gd name="T74" fmla="+- 0 8866 374"/>
                <a:gd name="T75" fmla="*/ 8866 h 8612"/>
                <a:gd name="T76" fmla="+- 0 9292 5885"/>
                <a:gd name="T77" fmla="*/ T76 w 3458"/>
                <a:gd name="T78" fmla="+- 0 8866 374"/>
                <a:gd name="T79" fmla="*/ 8866 h 8612"/>
                <a:gd name="T80" fmla="+- 0 9281 5885"/>
                <a:gd name="T81" fmla="*/ T80 w 3458"/>
                <a:gd name="T82" fmla="+- 0 374 374"/>
                <a:gd name="T83" fmla="*/ 374 h 8612"/>
                <a:gd name="T84" fmla="+- 0 9261 5885"/>
                <a:gd name="T85" fmla="*/ T84 w 3458"/>
                <a:gd name="T86" fmla="+- 0 374 374"/>
                <a:gd name="T87" fmla="*/ 374 h 8612"/>
                <a:gd name="T88" fmla="+- 0 9272 5885"/>
                <a:gd name="T89" fmla="*/ T88 w 3458"/>
                <a:gd name="T90" fmla="+- 0 8866 374"/>
                <a:gd name="T91" fmla="*/ 8866 h 8612"/>
                <a:gd name="T92" fmla="+- 0 9222 5885"/>
                <a:gd name="T93" fmla="*/ T92 w 3458"/>
                <a:gd name="T94" fmla="+- 0 8866 374"/>
                <a:gd name="T95" fmla="*/ 8866 h 8612"/>
                <a:gd name="T96" fmla="+- 0 9282 5885"/>
                <a:gd name="T97" fmla="*/ T96 w 3458"/>
                <a:gd name="T98" fmla="+- 0 8986 374"/>
                <a:gd name="T99" fmla="*/ 8986 h 8612"/>
                <a:gd name="T100" fmla="+- 0 9332 5885"/>
                <a:gd name="T101" fmla="*/ T100 w 3458"/>
                <a:gd name="T102" fmla="+- 0 8886 374"/>
                <a:gd name="T103" fmla="*/ 8886 h 8612"/>
                <a:gd name="T104" fmla="+- 0 9342 5885"/>
                <a:gd name="T105" fmla="*/ T104 w 3458"/>
                <a:gd name="T106" fmla="+- 0 8866 374"/>
                <a:gd name="T107" fmla="*/ 8866 h 861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Lst>
              <a:rect l="0" t="0" r="r" b="b"/>
              <a:pathLst>
                <a:path w="3458" h="8612">
                  <a:moveTo>
                    <a:pt x="120" y="958"/>
                  </a:moveTo>
                  <a:lnTo>
                    <a:pt x="70" y="958"/>
                  </a:lnTo>
                  <a:lnTo>
                    <a:pt x="70" y="358"/>
                  </a:lnTo>
                  <a:lnTo>
                    <a:pt x="50" y="358"/>
                  </a:lnTo>
                  <a:lnTo>
                    <a:pt x="50" y="958"/>
                  </a:lnTo>
                  <a:lnTo>
                    <a:pt x="0" y="958"/>
                  </a:lnTo>
                  <a:lnTo>
                    <a:pt x="60" y="1078"/>
                  </a:lnTo>
                  <a:lnTo>
                    <a:pt x="110" y="978"/>
                  </a:lnTo>
                  <a:lnTo>
                    <a:pt x="120" y="958"/>
                  </a:lnTo>
                  <a:moveTo>
                    <a:pt x="139" y="2687"/>
                  </a:moveTo>
                  <a:lnTo>
                    <a:pt x="89" y="2687"/>
                  </a:lnTo>
                  <a:lnTo>
                    <a:pt x="89" y="2139"/>
                  </a:lnTo>
                  <a:lnTo>
                    <a:pt x="69" y="2139"/>
                  </a:lnTo>
                  <a:lnTo>
                    <a:pt x="69" y="2687"/>
                  </a:lnTo>
                  <a:lnTo>
                    <a:pt x="19" y="2687"/>
                  </a:lnTo>
                  <a:lnTo>
                    <a:pt x="79" y="2807"/>
                  </a:lnTo>
                  <a:lnTo>
                    <a:pt x="129" y="2707"/>
                  </a:lnTo>
                  <a:lnTo>
                    <a:pt x="139" y="2687"/>
                  </a:lnTo>
                  <a:moveTo>
                    <a:pt x="3457" y="8492"/>
                  </a:moveTo>
                  <a:lnTo>
                    <a:pt x="3407" y="8492"/>
                  </a:lnTo>
                  <a:lnTo>
                    <a:pt x="3396" y="0"/>
                  </a:lnTo>
                  <a:lnTo>
                    <a:pt x="3376" y="0"/>
                  </a:lnTo>
                  <a:lnTo>
                    <a:pt x="3387" y="8492"/>
                  </a:lnTo>
                  <a:lnTo>
                    <a:pt x="3337" y="8492"/>
                  </a:lnTo>
                  <a:lnTo>
                    <a:pt x="3397" y="8612"/>
                  </a:lnTo>
                  <a:lnTo>
                    <a:pt x="3447" y="8512"/>
                  </a:lnTo>
                  <a:lnTo>
                    <a:pt x="3457" y="8492"/>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MX"/>
            </a:p>
          </p:txBody>
        </p:sp>
        <p:cxnSp>
          <p:nvCxnSpPr>
            <p:cNvPr id="41" name="Line 448"/>
            <p:cNvCxnSpPr>
              <a:cxnSpLocks noChangeShapeType="1"/>
            </p:cNvCxnSpPr>
            <p:nvPr/>
          </p:nvCxnSpPr>
          <p:spPr bwMode="auto">
            <a:xfrm>
              <a:off x="9269" y="365"/>
              <a:ext cx="0" cy="0"/>
            </a:xfrm>
            <a:prstGeom prst="line">
              <a:avLst/>
            </a:prstGeom>
            <a:noFill/>
            <a:ln w="6096">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42" name="Line 447"/>
            <p:cNvCxnSpPr>
              <a:cxnSpLocks noChangeShapeType="1"/>
            </p:cNvCxnSpPr>
            <p:nvPr/>
          </p:nvCxnSpPr>
          <p:spPr bwMode="auto">
            <a:xfrm>
              <a:off x="9280" y="2018"/>
              <a:ext cx="0" cy="0"/>
            </a:xfrm>
            <a:prstGeom prst="line">
              <a:avLst/>
            </a:prstGeom>
            <a:noFill/>
            <a:ln w="6096">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43" name="Line 446"/>
            <p:cNvCxnSpPr>
              <a:cxnSpLocks noChangeShapeType="1"/>
            </p:cNvCxnSpPr>
            <p:nvPr/>
          </p:nvCxnSpPr>
          <p:spPr bwMode="auto">
            <a:xfrm>
              <a:off x="9280" y="3693"/>
              <a:ext cx="0" cy="0"/>
            </a:xfrm>
            <a:prstGeom prst="line">
              <a:avLst/>
            </a:prstGeom>
            <a:noFill/>
            <a:ln w="6096">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44" name="Line 445"/>
            <p:cNvCxnSpPr>
              <a:cxnSpLocks noChangeShapeType="1"/>
            </p:cNvCxnSpPr>
            <p:nvPr/>
          </p:nvCxnSpPr>
          <p:spPr bwMode="auto">
            <a:xfrm>
              <a:off x="9293" y="7447"/>
              <a:ext cx="0" cy="0"/>
            </a:xfrm>
            <a:prstGeom prst="line">
              <a:avLst/>
            </a:prstGeom>
            <a:noFill/>
            <a:ln w="6096">
              <a:solidFill>
                <a:srgbClr val="000000"/>
              </a:solidFill>
              <a:prstDash val="solid"/>
              <a:round/>
              <a:headEnd/>
              <a:tailEnd/>
            </a:ln>
            <a:extLst>
              <a:ext uri="{909E8E84-426E-40DD-AFC4-6F175D3DCCD1}">
                <a14:hiddenFill xmlns:a14="http://schemas.microsoft.com/office/drawing/2010/main">
                  <a:noFill/>
                </a14:hiddenFill>
              </a:ext>
            </a:extLst>
          </p:spPr>
        </p:cxnSp>
        <p:sp>
          <p:nvSpPr>
            <p:cNvPr id="45" name="Freeform 444"/>
            <p:cNvSpPr>
              <a:spLocks/>
            </p:cNvSpPr>
            <p:nvPr/>
          </p:nvSpPr>
          <p:spPr bwMode="auto">
            <a:xfrm>
              <a:off x="4985" y="8480"/>
              <a:ext cx="2129" cy="1080"/>
            </a:xfrm>
            <a:custGeom>
              <a:avLst/>
              <a:gdLst>
                <a:gd name="T0" fmla="+- 0 5922 4858"/>
                <a:gd name="T1" fmla="*/ T0 w 2129"/>
                <a:gd name="T2" fmla="+- 0 9089 9089"/>
                <a:gd name="T3" fmla="*/ 9089 h 1080"/>
                <a:gd name="T4" fmla="+- 0 5825 4858"/>
                <a:gd name="T5" fmla="*/ T4 w 2129"/>
                <a:gd name="T6" fmla="+- 0 9091 9089"/>
                <a:gd name="T7" fmla="*/ 9091 h 1080"/>
                <a:gd name="T8" fmla="+- 0 5731 4858"/>
                <a:gd name="T9" fmla="*/ T8 w 2129"/>
                <a:gd name="T10" fmla="+- 0 9097 9089"/>
                <a:gd name="T11" fmla="*/ 9097 h 1080"/>
                <a:gd name="T12" fmla="+- 0 5639 4858"/>
                <a:gd name="T13" fmla="*/ T12 w 2129"/>
                <a:gd name="T14" fmla="+- 0 9108 9089"/>
                <a:gd name="T15" fmla="*/ 9108 h 1080"/>
                <a:gd name="T16" fmla="+- 0 5551 4858"/>
                <a:gd name="T17" fmla="*/ T16 w 2129"/>
                <a:gd name="T18" fmla="+- 0 9122 9089"/>
                <a:gd name="T19" fmla="*/ 9122 h 1080"/>
                <a:gd name="T20" fmla="+- 0 5466 4858"/>
                <a:gd name="T21" fmla="*/ T20 w 2129"/>
                <a:gd name="T22" fmla="+- 0 9141 9089"/>
                <a:gd name="T23" fmla="*/ 9141 h 1080"/>
                <a:gd name="T24" fmla="+- 0 5385 4858"/>
                <a:gd name="T25" fmla="*/ T24 w 2129"/>
                <a:gd name="T26" fmla="+- 0 9162 9089"/>
                <a:gd name="T27" fmla="*/ 9162 h 1080"/>
                <a:gd name="T28" fmla="+- 0 5308 4858"/>
                <a:gd name="T29" fmla="*/ T28 w 2129"/>
                <a:gd name="T30" fmla="+- 0 9187 9089"/>
                <a:gd name="T31" fmla="*/ 9187 h 1080"/>
                <a:gd name="T32" fmla="+- 0 5236 4858"/>
                <a:gd name="T33" fmla="*/ T32 w 2129"/>
                <a:gd name="T34" fmla="+- 0 9216 9089"/>
                <a:gd name="T35" fmla="*/ 9216 h 1080"/>
                <a:gd name="T36" fmla="+- 0 5169 4858"/>
                <a:gd name="T37" fmla="*/ T36 w 2129"/>
                <a:gd name="T38" fmla="+- 0 9247 9089"/>
                <a:gd name="T39" fmla="*/ 9247 h 1080"/>
                <a:gd name="T40" fmla="+- 0 5108 4858"/>
                <a:gd name="T41" fmla="*/ T40 w 2129"/>
                <a:gd name="T42" fmla="+- 0 9281 9089"/>
                <a:gd name="T43" fmla="*/ 9281 h 1080"/>
                <a:gd name="T44" fmla="+- 0 5052 4858"/>
                <a:gd name="T45" fmla="*/ T44 w 2129"/>
                <a:gd name="T46" fmla="+- 0 9317 9089"/>
                <a:gd name="T47" fmla="*/ 9317 h 1080"/>
                <a:gd name="T48" fmla="+- 0 5003 4858"/>
                <a:gd name="T49" fmla="*/ T48 w 2129"/>
                <a:gd name="T50" fmla="+- 0 9356 9089"/>
                <a:gd name="T51" fmla="*/ 9356 h 1080"/>
                <a:gd name="T52" fmla="+- 0 4924 4858"/>
                <a:gd name="T53" fmla="*/ T52 w 2129"/>
                <a:gd name="T54" fmla="+- 0 9440 9089"/>
                <a:gd name="T55" fmla="*/ 9440 h 1080"/>
                <a:gd name="T56" fmla="+- 0 4875 4858"/>
                <a:gd name="T57" fmla="*/ T56 w 2129"/>
                <a:gd name="T58" fmla="+- 0 9532 9089"/>
                <a:gd name="T59" fmla="*/ 9532 h 1080"/>
                <a:gd name="T60" fmla="+- 0 4858 4858"/>
                <a:gd name="T61" fmla="*/ T60 w 2129"/>
                <a:gd name="T62" fmla="+- 0 9629 9089"/>
                <a:gd name="T63" fmla="*/ 9629 h 1080"/>
                <a:gd name="T64" fmla="+- 0 4862 4858"/>
                <a:gd name="T65" fmla="*/ T64 w 2129"/>
                <a:gd name="T66" fmla="+- 0 9678 9089"/>
                <a:gd name="T67" fmla="*/ 9678 h 1080"/>
                <a:gd name="T68" fmla="+- 0 4896 4858"/>
                <a:gd name="T69" fmla="*/ T68 w 2129"/>
                <a:gd name="T70" fmla="+- 0 9772 9089"/>
                <a:gd name="T71" fmla="*/ 9772 h 1080"/>
                <a:gd name="T72" fmla="+- 0 4960 4858"/>
                <a:gd name="T73" fmla="*/ T72 w 2129"/>
                <a:gd name="T74" fmla="+- 0 9860 9089"/>
                <a:gd name="T75" fmla="*/ 9860 h 1080"/>
                <a:gd name="T76" fmla="+- 0 5052 4858"/>
                <a:gd name="T77" fmla="*/ T76 w 2129"/>
                <a:gd name="T78" fmla="+- 0 9940 9089"/>
                <a:gd name="T79" fmla="*/ 9940 h 1080"/>
                <a:gd name="T80" fmla="+- 0 5108 4858"/>
                <a:gd name="T81" fmla="*/ T80 w 2129"/>
                <a:gd name="T82" fmla="+- 0 9977 9089"/>
                <a:gd name="T83" fmla="*/ 9977 h 1080"/>
                <a:gd name="T84" fmla="+- 0 5169 4858"/>
                <a:gd name="T85" fmla="*/ T84 w 2129"/>
                <a:gd name="T86" fmla="+- 0 10010 9089"/>
                <a:gd name="T87" fmla="*/ 10010 h 1080"/>
                <a:gd name="T88" fmla="+- 0 5236 4858"/>
                <a:gd name="T89" fmla="*/ T88 w 2129"/>
                <a:gd name="T90" fmla="+- 0 10042 9089"/>
                <a:gd name="T91" fmla="*/ 10042 h 1080"/>
                <a:gd name="T92" fmla="+- 0 5308 4858"/>
                <a:gd name="T93" fmla="*/ T92 w 2129"/>
                <a:gd name="T94" fmla="+- 0 10070 9089"/>
                <a:gd name="T95" fmla="*/ 10070 h 1080"/>
                <a:gd name="T96" fmla="+- 0 5385 4858"/>
                <a:gd name="T97" fmla="*/ T96 w 2129"/>
                <a:gd name="T98" fmla="+- 0 10095 9089"/>
                <a:gd name="T99" fmla="*/ 10095 h 1080"/>
                <a:gd name="T100" fmla="+- 0 5466 4858"/>
                <a:gd name="T101" fmla="*/ T100 w 2129"/>
                <a:gd name="T102" fmla="+- 0 10117 9089"/>
                <a:gd name="T103" fmla="*/ 10117 h 1080"/>
                <a:gd name="T104" fmla="+- 0 5551 4858"/>
                <a:gd name="T105" fmla="*/ T104 w 2129"/>
                <a:gd name="T106" fmla="+- 0 10135 9089"/>
                <a:gd name="T107" fmla="*/ 10135 h 1080"/>
                <a:gd name="T108" fmla="+- 0 5639 4858"/>
                <a:gd name="T109" fmla="*/ T108 w 2129"/>
                <a:gd name="T110" fmla="+- 0 10149 9089"/>
                <a:gd name="T111" fmla="*/ 10149 h 1080"/>
                <a:gd name="T112" fmla="+- 0 5731 4858"/>
                <a:gd name="T113" fmla="*/ T112 w 2129"/>
                <a:gd name="T114" fmla="+- 0 10160 9089"/>
                <a:gd name="T115" fmla="*/ 10160 h 1080"/>
                <a:gd name="T116" fmla="+- 0 5825 4858"/>
                <a:gd name="T117" fmla="*/ T116 w 2129"/>
                <a:gd name="T118" fmla="+- 0 10166 9089"/>
                <a:gd name="T119" fmla="*/ 10166 h 1080"/>
                <a:gd name="T120" fmla="+- 0 5922 4858"/>
                <a:gd name="T121" fmla="*/ T120 w 2129"/>
                <a:gd name="T122" fmla="+- 0 10169 9089"/>
                <a:gd name="T123" fmla="*/ 10169 h 1080"/>
                <a:gd name="T124" fmla="+- 0 6019 4858"/>
                <a:gd name="T125" fmla="*/ T124 w 2129"/>
                <a:gd name="T126" fmla="+- 0 10166 9089"/>
                <a:gd name="T127" fmla="*/ 10166 h 1080"/>
                <a:gd name="T128" fmla="+- 0 6113 4858"/>
                <a:gd name="T129" fmla="*/ T128 w 2129"/>
                <a:gd name="T130" fmla="+- 0 10160 9089"/>
                <a:gd name="T131" fmla="*/ 10160 h 1080"/>
                <a:gd name="T132" fmla="+- 0 6205 4858"/>
                <a:gd name="T133" fmla="*/ T132 w 2129"/>
                <a:gd name="T134" fmla="+- 0 10149 9089"/>
                <a:gd name="T135" fmla="*/ 10149 h 1080"/>
                <a:gd name="T136" fmla="+- 0 6293 4858"/>
                <a:gd name="T137" fmla="*/ T136 w 2129"/>
                <a:gd name="T138" fmla="+- 0 10135 9089"/>
                <a:gd name="T139" fmla="*/ 10135 h 1080"/>
                <a:gd name="T140" fmla="+- 0 6378 4858"/>
                <a:gd name="T141" fmla="*/ T140 w 2129"/>
                <a:gd name="T142" fmla="+- 0 10117 9089"/>
                <a:gd name="T143" fmla="*/ 10117 h 1080"/>
                <a:gd name="T144" fmla="+- 0 6459 4858"/>
                <a:gd name="T145" fmla="*/ T144 w 2129"/>
                <a:gd name="T146" fmla="+- 0 10095 9089"/>
                <a:gd name="T147" fmla="*/ 10095 h 1080"/>
                <a:gd name="T148" fmla="+- 0 6536 4858"/>
                <a:gd name="T149" fmla="*/ T148 w 2129"/>
                <a:gd name="T150" fmla="+- 0 10070 9089"/>
                <a:gd name="T151" fmla="*/ 10070 h 1080"/>
                <a:gd name="T152" fmla="+- 0 6608 4858"/>
                <a:gd name="T153" fmla="*/ T152 w 2129"/>
                <a:gd name="T154" fmla="+- 0 10042 9089"/>
                <a:gd name="T155" fmla="*/ 10042 h 1080"/>
                <a:gd name="T156" fmla="+- 0 6675 4858"/>
                <a:gd name="T157" fmla="*/ T156 w 2129"/>
                <a:gd name="T158" fmla="+- 0 10010 9089"/>
                <a:gd name="T159" fmla="*/ 10010 h 1080"/>
                <a:gd name="T160" fmla="+- 0 6736 4858"/>
                <a:gd name="T161" fmla="*/ T160 w 2129"/>
                <a:gd name="T162" fmla="+- 0 9977 9089"/>
                <a:gd name="T163" fmla="*/ 9977 h 1080"/>
                <a:gd name="T164" fmla="+- 0 6792 4858"/>
                <a:gd name="T165" fmla="*/ T164 w 2129"/>
                <a:gd name="T166" fmla="+- 0 9940 9089"/>
                <a:gd name="T167" fmla="*/ 9940 h 1080"/>
                <a:gd name="T168" fmla="+- 0 6841 4858"/>
                <a:gd name="T169" fmla="*/ T168 w 2129"/>
                <a:gd name="T170" fmla="+- 0 9901 9089"/>
                <a:gd name="T171" fmla="*/ 9901 h 1080"/>
                <a:gd name="T172" fmla="+- 0 6920 4858"/>
                <a:gd name="T173" fmla="*/ T172 w 2129"/>
                <a:gd name="T174" fmla="+- 0 9817 9089"/>
                <a:gd name="T175" fmla="*/ 9817 h 1080"/>
                <a:gd name="T176" fmla="+- 0 6969 4858"/>
                <a:gd name="T177" fmla="*/ T176 w 2129"/>
                <a:gd name="T178" fmla="+- 0 9726 9089"/>
                <a:gd name="T179" fmla="*/ 9726 h 1080"/>
                <a:gd name="T180" fmla="+- 0 6986 4858"/>
                <a:gd name="T181" fmla="*/ T180 w 2129"/>
                <a:gd name="T182" fmla="+- 0 9629 9089"/>
                <a:gd name="T183" fmla="*/ 9629 h 1080"/>
                <a:gd name="T184" fmla="+- 0 6982 4858"/>
                <a:gd name="T185" fmla="*/ T184 w 2129"/>
                <a:gd name="T186" fmla="+- 0 9580 9089"/>
                <a:gd name="T187" fmla="*/ 9580 h 1080"/>
                <a:gd name="T188" fmla="+- 0 6948 4858"/>
                <a:gd name="T189" fmla="*/ T188 w 2129"/>
                <a:gd name="T190" fmla="+- 0 9485 9089"/>
                <a:gd name="T191" fmla="*/ 9485 h 1080"/>
                <a:gd name="T192" fmla="+- 0 6884 4858"/>
                <a:gd name="T193" fmla="*/ T192 w 2129"/>
                <a:gd name="T194" fmla="+- 0 9397 9089"/>
                <a:gd name="T195" fmla="*/ 9397 h 1080"/>
                <a:gd name="T196" fmla="+- 0 6792 4858"/>
                <a:gd name="T197" fmla="*/ T196 w 2129"/>
                <a:gd name="T198" fmla="+- 0 9317 9089"/>
                <a:gd name="T199" fmla="*/ 9317 h 1080"/>
                <a:gd name="T200" fmla="+- 0 6736 4858"/>
                <a:gd name="T201" fmla="*/ T200 w 2129"/>
                <a:gd name="T202" fmla="+- 0 9281 9089"/>
                <a:gd name="T203" fmla="*/ 9281 h 1080"/>
                <a:gd name="T204" fmla="+- 0 6675 4858"/>
                <a:gd name="T205" fmla="*/ T204 w 2129"/>
                <a:gd name="T206" fmla="+- 0 9247 9089"/>
                <a:gd name="T207" fmla="*/ 9247 h 1080"/>
                <a:gd name="T208" fmla="+- 0 6608 4858"/>
                <a:gd name="T209" fmla="*/ T208 w 2129"/>
                <a:gd name="T210" fmla="+- 0 9216 9089"/>
                <a:gd name="T211" fmla="*/ 9216 h 1080"/>
                <a:gd name="T212" fmla="+- 0 6536 4858"/>
                <a:gd name="T213" fmla="*/ T212 w 2129"/>
                <a:gd name="T214" fmla="+- 0 9187 9089"/>
                <a:gd name="T215" fmla="*/ 9187 h 1080"/>
                <a:gd name="T216" fmla="+- 0 6459 4858"/>
                <a:gd name="T217" fmla="*/ T216 w 2129"/>
                <a:gd name="T218" fmla="+- 0 9162 9089"/>
                <a:gd name="T219" fmla="*/ 9162 h 1080"/>
                <a:gd name="T220" fmla="+- 0 6378 4858"/>
                <a:gd name="T221" fmla="*/ T220 w 2129"/>
                <a:gd name="T222" fmla="+- 0 9141 9089"/>
                <a:gd name="T223" fmla="*/ 9141 h 1080"/>
                <a:gd name="T224" fmla="+- 0 6293 4858"/>
                <a:gd name="T225" fmla="*/ T224 w 2129"/>
                <a:gd name="T226" fmla="+- 0 9122 9089"/>
                <a:gd name="T227" fmla="*/ 9122 h 1080"/>
                <a:gd name="T228" fmla="+- 0 6205 4858"/>
                <a:gd name="T229" fmla="*/ T228 w 2129"/>
                <a:gd name="T230" fmla="+- 0 9108 9089"/>
                <a:gd name="T231" fmla="*/ 9108 h 1080"/>
                <a:gd name="T232" fmla="+- 0 6113 4858"/>
                <a:gd name="T233" fmla="*/ T232 w 2129"/>
                <a:gd name="T234" fmla="+- 0 9097 9089"/>
                <a:gd name="T235" fmla="*/ 9097 h 1080"/>
                <a:gd name="T236" fmla="+- 0 6019 4858"/>
                <a:gd name="T237" fmla="*/ T236 w 2129"/>
                <a:gd name="T238" fmla="+- 0 9091 9089"/>
                <a:gd name="T239" fmla="*/ 9091 h 1080"/>
                <a:gd name="T240" fmla="+- 0 5922 4858"/>
                <a:gd name="T241" fmla="*/ T240 w 2129"/>
                <a:gd name="T242" fmla="+- 0 9089 9089"/>
                <a:gd name="T243" fmla="*/ 9089 h 108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Lst>
              <a:rect l="0" t="0" r="r" b="b"/>
              <a:pathLst>
                <a:path w="2129" h="1080">
                  <a:moveTo>
                    <a:pt x="1064" y="0"/>
                  </a:moveTo>
                  <a:lnTo>
                    <a:pt x="967" y="2"/>
                  </a:lnTo>
                  <a:lnTo>
                    <a:pt x="873" y="8"/>
                  </a:lnTo>
                  <a:lnTo>
                    <a:pt x="781" y="19"/>
                  </a:lnTo>
                  <a:lnTo>
                    <a:pt x="693" y="33"/>
                  </a:lnTo>
                  <a:lnTo>
                    <a:pt x="608" y="52"/>
                  </a:lnTo>
                  <a:lnTo>
                    <a:pt x="527" y="73"/>
                  </a:lnTo>
                  <a:lnTo>
                    <a:pt x="450" y="98"/>
                  </a:lnTo>
                  <a:lnTo>
                    <a:pt x="378" y="127"/>
                  </a:lnTo>
                  <a:lnTo>
                    <a:pt x="311" y="158"/>
                  </a:lnTo>
                  <a:lnTo>
                    <a:pt x="250" y="192"/>
                  </a:lnTo>
                  <a:lnTo>
                    <a:pt x="194" y="228"/>
                  </a:lnTo>
                  <a:lnTo>
                    <a:pt x="145" y="267"/>
                  </a:lnTo>
                  <a:lnTo>
                    <a:pt x="66" y="351"/>
                  </a:lnTo>
                  <a:lnTo>
                    <a:pt x="17" y="443"/>
                  </a:lnTo>
                  <a:lnTo>
                    <a:pt x="0" y="540"/>
                  </a:lnTo>
                  <a:lnTo>
                    <a:pt x="4" y="589"/>
                  </a:lnTo>
                  <a:lnTo>
                    <a:pt x="38" y="683"/>
                  </a:lnTo>
                  <a:lnTo>
                    <a:pt x="102" y="771"/>
                  </a:lnTo>
                  <a:lnTo>
                    <a:pt x="194" y="851"/>
                  </a:lnTo>
                  <a:lnTo>
                    <a:pt x="250" y="888"/>
                  </a:lnTo>
                  <a:lnTo>
                    <a:pt x="311" y="921"/>
                  </a:lnTo>
                  <a:lnTo>
                    <a:pt x="378" y="953"/>
                  </a:lnTo>
                  <a:lnTo>
                    <a:pt x="450" y="981"/>
                  </a:lnTo>
                  <a:lnTo>
                    <a:pt x="527" y="1006"/>
                  </a:lnTo>
                  <a:lnTo>
                    <a:pt x="608" y="1028"/>
                  </a:lnTo>
                  <a:lnTo>
                    <a:pt x="693" y="1046"/>
                  </a:lnTo>
                  <a:lnTo>
                    <a:pt x="781" y="1060"/>
                  </a:lnTo>
                  <a:lnTo>
                    <a:pt x="873" y="1071"/>
                  </a:lnTo>
                  <a:lnTo>
                    <a:pt x="967" y="1077"/>
                  </a:lnTo>
                  <a:lnTo>
                    <a:pt x="1064" y="1080"/>
                  </a:lnTo>
                  <a:lnTo>
                    <a:pt x="1161" y="1077"/>
                  </a:lnTo>
                  <a:lnTo>
                    <a:pt x="1255" y="1071"/>
                  </a:lnTo>
                  <a:lnTo>
                    <a:pt x="1347" y="1060"/>
                  </a:lnTo>
                  <a:lnTo>
                    <a:pt x="1435" y="1046"/>
                  </a:lnTo>
                  <a:lnTo>
                    <a:pt x="1520" y="1028"/>
                  </a:lnTo>
                  <a:lnTo>
                    <a:pt x="1601" y="1006"/>
                  </a:lnTo>
                  <a:lnTo>
                    <a:pt x="1678" y="981"/>
                  </a:lnTo>
                  <a:lnTo>
                    <a:pt x="1750" y="953"/>
                  </a:lnTo>
                  <a:lnTo>
                    <a:pt x="1817" y="921"/>
                  </a:lnTo>
                  <a:lnTo>
                    <a:pt x="1878" y="888"/>
                  </a:lnTo>
                  <a:lnTo>
                    <a:pt x="1934" y="851"/>
                  </a:lnTo>
                  <a:lnTo>
                    <a:pt x="1983" y="812"/>
                  </a:lnTo>
                  <a:lnTo>
                    <a:pt x="2062" y="728"/>
                  </a:lnTo>
                  <a:lnTo>
                    <a:pt x="2111" y="637"/>
                  </a:lnTo>
                  <a:lnTo>
                    <a:pt x="2128" y="540"/>
                  </a:lnTo>
                  <a:lnTo>
                    <a:pt x="2124" y="491"/>
                  </a:lnTo>
                  <a:lnTo>
                    <a:pt x="2090" y="396"/>
                  </a:lnTo>
                  <a:lnTo>
                    <a:pt x="2026" y="308"/>
                  </a:lnTo>
                  <a:lnTo>
                    <a:pt x="1934" y="228"/>
                  </a:lnTo>
                  <a:lnTo>
                    <a:pt x="1878" y="192"/>
                  </a:lnTo>
                  <a:lnTo>
                    <a:pt x="1817" y="158"/>
                  </a:lnTo>
                  <a:lnTo>
                    <a:pt x="1750" y="127"/>
                  </a:lnTo>
                  <a:lnTo>
                    <a:pt x="1678" y="98"/>
                  </a:lnTo>
                  <a:lnTo>
                    <a:pt x="1601" y="73"/>
                  </a:lnTo>
                  <a:lnTo>
                    <a:pt x="1520" y="52"/>
                  </a:lnTo>
                  <a:lnTo>
                    <a:pt x="1435" y="33"/>
                  </a:lnTo>
                  <a:lnTo>
                    <a:pt x="1347" y="19"/>
                  </a:lnTo>
                  <a:lnTo>
                    <a:pt x="1255" y="8"/>
                  </a:lnTo>
                  <a:lnTo>
                    <a:pt x="1161" y="2"/>
                  </a:lnTo>
                  <a:lnTo>
                    <a:pt x="1064" y="0"/>
                  </a:lnTo>
                  <a:close/>
                </a:path>
              </a:pathLst>
            </a:custGeom>
            <a:solidFill>
              <a:srgbClr val="A9D18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MX"/>
            </a:p>
          </p:txBody>
        </p:sp>
        <p:cxnSp>
          <p:nvCxnSpPr>
            <p:cNvPr id="46" name="Line 443"/>
            <p:cNvCxnSpPr>
              <a:cxnSpLocks noChangeShapeType="1"/>
            </p:cNvCxnSpPr>
            <p:nvPr/>
          </p:nvCxnSpPr>
          <p:spPr bwMode="auto">
            <a:xfrm>
              <a:off x="3216" y="3715"/>
              <a:ext cx="0" cy="5906"/>
            </a:xfrm>
            <a:prstGeom prst="line">
              <a:avLst/>
            </a:prstGeom>
            <a:noFill/>
            <a:ln w="6096">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47" name="Line 442"/>
            <p:cNvCxnSpPr>
              <a:cxnSpLocks noChangeShapeType="1"/>
            </p:cNvCxnSpPr>
            <p:nvPr/>
          </p:nvCxnSpPr>
          <p:spPr bwMode="auto">
            <a:xfrm>
              <a:off x="3216" y="9631"/>
              <a:ext cx="1642" cy="0"/>
            </a:xfrm>
            <a:prstGeom prst="line">
              <a:avLst/>
            </a:prstGeom>
            <a:noFill/>
            <a:ln w="6096">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48" name="Line 441"/>
            <p:cNvCxnSpPr>
              <a:cxnSpLocks noChangeShapeType="1"/>
            </p:cNvCxnSpPr>
            <p:nvPr/>
          </p:nvCxnSpPr>
          <p:spPr bwMode="auto">
            <a:xfrm>
              <a:off x="3216" y="3713"/>
              <a:ext cx="911" cy="0"/>
            </a:xfrm>
            <a:prstGeom prst="line">
              <a:avLst/>
            </a:prstGeom>
            <a:noFill/>
            <a:ln w="6096">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49" name="Line 440"/>
            <p:cNvCxnSpPr>
              <a:cxnSpLocks noChangeShapeType="1"/>
            </p:cNvCxnSpPr>
            <p:nvPr/>
          </p:nvCxnSpPr>
          <p:spPr bwMode="auto">
            <a:xfrm>
              <a:off x="3216" y="5460"/>
              <a:ext cx="911" cy="0"/>
            </a:xfrm>
            <a:prstGeom prst="line">
              <a:avLst/>
            </a:prstGeom>
            <a:noFill/>
            <a:ln w="6096">
              <a:solidFill>
                <a:srgbClr val="000000"/>
              </a:solidFill>
              <a:prstDash val="solid"/>
              <a:round/>
              <a:headEnd/>
              <a:tailEnd/>
            </a:ln>
            <a:extLst>
              <a:ext uri="{909E8E84-426E-40DD-AFC4-6F175D3DCCD1}">
                <a14:hiddenFill xmlns:a14="http://schemas.microsoft.com/office/drawing/2010/main">
                  <a:noFill/>
                </a14:hiddenFill>
              </a:ext>
            </a:extLst>
          </p:spPr>
        </p:cxnSp>
        <p:sp>
          <p:nvSpPr>
            <p:cNvPr id="50" name="Text Box 439"/>
            <p:cNvSpPr txBox="1">
              <a:spLocks noChangeArrowheads="1"/>
            </p:cNvSpPr>
            <p:nvPr/>
          </p:nvSpPr>
          <p:spPr bwMode="auto">
            <a:xfrm>
              <a:off x="6022" y="918"/>
              <a:ext cx="175" cy="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Bef>
                  <a:spcPts val="5"/>
                </a:spcBef>
                <a:spcAft>
                  <a:spcPts val="0"/>
                </a:spcAft>
              </a:pPr>
              <a:r>
                <a:rPr lang="es-ES" sz="800">
                  <a:effectLst/>
                  <a:latin typeface="Verdana" panose="020B0604030504040204" pitchFamily="34" charset="0"/>
                  <a:ea typeface="Verdana" panose="020B0604030504040204" pitchFamily="34" charset="0"/>
                  <a:cs typeface="Verdana" panose="020B0604030504040204" pitchFamily="34" charset="0"/>
                </a:rPr>
                <a:t>Sí</a:t>
              </a:r>
              <a:endParaRPr lang="es-MX" sz="1100">
                <a:effectLst/>
                <a:latin typeface="Verdana" panose="020B0604030504040204" pitchFamily="34" charset="0"/>
                <a:ea typeface="Verdana" panose="020B0604030504040204" pitchFamily="34" charset="0"/>
                <a:cs typeface="Verdana" panose="020B0604030504040204" pitchFamily="34" charset="0"/>
              </a:endParaRPr>
            </a:p>
          </p:txBody>
        </p:sp>
        <p:sp>
          <p:nvSpPr>
            <p:cNvPr id="51" name="Text Box 438"/>
            <p:cNvSpPr txBox="1">
              <a:spLocks noChangeArrowheads="1"/>
            </p:cNvSpPr>
            <p:nvPr/>
          </p:nvSpPr>
          <p:spPr bwMode="auto">
            <a:xfrm>
              <a:off x="8679" y="1771"/>
              <a:ext cx="238" cy="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Bef>
                  <a:spcPts val="5"/>
                </a:spcBef>
                <a:spcAft>
                  <a:spcPts val="0"/>
                </a:spcAft>
              </a:pPr>
              <a:r>
                <a:rPr lang="es-ES" sz="800">
                  <a:effectLst/>
                  <a:latin typeface="Verdana" panose="020B0604030504040204" pitchFamily="34" charset="0"/>
                  <a:ea typeface="Verdana" panose="020B0604030504040204" pitchFamily="34" charset="0"/>
                  <a:cs typeface="Verdana" panose="020B0604030504040204" pitchFamily="34" charset="0"/>
                </a:rPr>
                <a:t>No</a:t>
              </a:r>
              <a:endParaRPr lang="es-MX" sz="1100">
                <a:effectLst/>
                <a:latin typeface="Verdana" panose="020B0604030504040204" pitchFamily="34" charset="0"/>
                <a:ea typeface="Verdana" panose="020B0604030504040204" pitchFamily="34" charset="0"/>
                <a:cs typeface="Verdana" panose="020B0604030504040204" pitchFamily="34" charset="0"/>
              </a:endParaRPr>
            </a:p>
          </p:txBody>
        </p:sp>
        <p:sp>
          <p:nvSpPr>
            <p:cNvPr id="52" name="Text Box 437"/>
            <p:cNvSpPr txBox="1">
              <a:spLocks noChangeArrowheads="1"/>
            </p:cNvSpPr>
            <p:nvPr/>
          </p:nvSpPr>
          <p:spPr bwMode="auto">
            <a:xfrm>
              <a:off x="6022" y="2505"/>
              <a:ext cx="175" cy="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Bef>
                  <a:spcPts val="5"/>
                </a:spcBef>
                <a:spcAft>
                  <a:spcPts val="0"/>
                </a:spcAft>
              </a:pPr>
              <a:r>
                <a:rPr lang="es-ES" sz="800">
                  <a:effectLst/>
                  <a:latin typeface="Verdana" panose="020B0604030504040204" pitchFamily="34" charset="0"/>
                  <a:ea typeface="Verdana" panose="020B0604030504040204" pitchFamily="34" charset="0"/>
                  <a:cs typeface="Verdana" panose="020B0604030504040204" pitchFamily="34" charset="0"/>
                </a:rPr>
                <a:t>Sí</a:t>
              </a:r>
              <a:endParaRPr lang="es-MX" sz="1100">
                <a:effectLst/>
                <a:latin typeface="Verdana" panose="020B0604030504040204" pitchFamily="34" charset="0"/>
                <a:ea typeface="Verdana" panose="020B0604030504040204" pitchFamily="34" charset="0"/>
                <a:cs typeface="Verdana" panose="020B0604030504040204" pitchFamily="34" charset="0"/>
              </a:endParaRPr>
            </a:p>
          </p:txBody>
        </p:sp>
        <p:sp>
          <p:nvSpPr>
            <p:cNvPr id="53" name="Text Box 436"/>
            <p:cNvSpPr txBox="1">
              <a:spLocks noChangeArrowheads="1"/>
            </p:cNvSpPr>
            <p:nvPr/>
          </p:nvSpPr>
          <p:spPr bwMode="auto">
            <a:xfrm>
              <a:off x="3214" y="3396"/>
              <a:ext cx="575" cy="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Bef>
                  <a:spcPts val="5"/>
                </a:spcBef>
                <a:spcAft>
                  <a:spcPts val="0"/>
                </a:spcAft>
              </a:pPr>
              <a:r>
                <a:rPr lang="es-ES" sz="800">
                  <a:effectLst/>
                  <a:latin typeface="Verdana" panose="020B0604030504040204" pitchFamily="34" charset="0"/>
                  <a:ea typeface="Verdana" panose="020B0604030504040204" pitchFamily="34" charset="0"/>
                  <a:cs typeface="Verdana" panose="020B0604030504040204" pitchFamily="34" charset="0"/>
                </a:rPr>
                <a:t>Cliente</a:t>
              </a:r>
              <a:endParaRPr lang="es-MX" sz="1100">
                <a:effectLst/>
                <a:latin typeface="Verdana" panose="020B0604030504040204" pitchFamily="34" charset="0"/>
                <a:ea typeface="Verdana" panose="020B0604030504040204" pitchFamily="34" charset="0"/>
                <a:cs typeface="Verdana" panose="020B0604030504040204" pitchFamily="34" charset="0"/>
              </a:endParaRPr>
            </a:p>
          </p:txBody>
        </p:sp>
        <p:sp>
          <p:nvSpPr>
            <p:cNvPr id="54" name="Text Box 435"/>
            <p:cNvSpPr txBox="1">
              <a:spLocks noChangeArrowheads="1"/>
            </p:cNvSpPr>
            <p:nvPr/>
          </p:nvSpPr>
          <p:spPr bwMode="auto">
            <a:xfrm>
              <a:off x="8382" y="3396"/>
              <a:ext cx="833" cy="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Bef>
                  <a:spcPts val="5"/>
                </a:spcBef>
                <a:spcAft>
                  <a:spcPts val="0"/>
                </a:spcAft>
              </a:pPr>
              <a:r>
                <a:rPr lang="es-ES" sz="800">
                  <a:effectLst/>
                  <a:latin typeface="Verdana" panose="020B0604030504040204" pitchFamily="34" charset="0"/>
                  <a:ea typeface="Verdana" panose="020B0604030504040204" pitchFamily="34" charset="0"/>
                  <a:cs typeface="Verdana" panose="020B0604030504040204" pitchFamily="34" charset="0"/>
                </a:rPr>
                <a:t>Proveedor</a:t>
              </a:r>
              <a:endParaRPr lang="es-MX" sz="1100">
                <a:effectLst/>
                <a:latin typeface="Verdana" panose="020B0604030504040204" pitchFamily="34" charset="0"/>
                <a:ea typeface="Verdana" panose="020B0604030504040204" pitchFamily="34" charset="0"/>
                <a:cs typeface="Verdana" panose="020B0604030504040204" pitchFamily="34" charset="0"/>
              </a:endParaRPr>
            </a:p>
          </p:txBody>
        </p:sp>
        <p:sp>
          <p:nvSpPr>
            <p:cNvPr id="55" name="Text Box 434"/>
            <p:cNvSpPr txBox="1">
              <a:spLocks noChangeArrowheads="1"/>
            </p:cNvSpPr>
            <p:nvPr/>
          </p:nvSpPr>
          <p:spPr bwMode="auto">
            <a:xfrm>
              <a:off x="6135" y="4180"/>
              <a:ext cx="1857" cy="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R="12065" indent="24130" algn="r">
                <a:lnSpc>
                  <a:spcPct val="100000"/>
                </a:lnSpc>
                <a:spcBef>
                  <a:spcPts val="5"/>
                </a:spcBef>
                <a:spcAft>
                  <a:spcPts val="0"/>
                </a:spcAft>
              </a:pPr>
              <a:r>
                <a:rPr lang="es-ES" sz="800">
                  <a:effectLst/>
                  <a:latin typeface="Verdana" panose="020B0604030504040204" pitchFamily="34" charset="0"/>
                  <a:ea typeface="Verdana" panose="020B0604030504040204" pitchFamily="34" charset="0"/>
                  <a:cs typeface="Verdana" panose="020B0604030504040204" pitchFamily="34" charset="0"/>
                </a:rPr>
                <a:t>Ninguno; cómo</a:t>
              </a:r>
              <a:r>
                <a:rPr lang="es-ES" sz="800" spc="5">
                  <a:effectLst/>
                  <a:latin typeface="Verdana" panose="020B0604030504040204" pitchFamily="34" charset="0"/>
                  <a:ea typeface="Verdana" panose="020B0604030504040204" pitchFamily="34" charset="0"/>
                  <a:cs typeface="Verdana" panose="020B0604030504040204" pitchFamily="34" charset="0"/>
                </a:rPr>
                <a:t> </a:t>
              </a:r>
              <a:r>
                <a:rPr lang="es-ES" sz="800">
                  <a:effectLst/>
                  <a:latin typeface="Verdana" panose="020B0604030504040204" pitchFamily="34" charset="0"/>
                  <a:ea typeface="Verdana" panose="020B0604030504040204" pitchFamily="34" charset="0"/>
                  <a:cs typeface="Verdana" panose="020B0604030504040204" pitchFamily="34" charset="0"/>
                </a:rPr>
                <a:t>y </a:t>
              </a:r>
              <a:r>
                <a:rPr lang="es-ES" sz="800" spc="-20">
                  <a:effectLst/>
                  <a:latin typeface="Verdana" panose="020B0604030504040204" pitchFamily="34" charset="0"/>
                  <a:ea typeface="Verdana" panose="020B0604030504040204" pitchFamily="34" charset="0"/>
                  <a:cs typeface="Verdana" panose="020B0604030504040204" pitchFamily="34" charset="0"/>
                </a:rPr>
                <a:t>para</a:t>
              </a:r>
              <a:r>
                <a:rPr lang="es-ES" sz="800">
                  <a:effectLst/>
                  <a:latin typeface="Verdana" panose="020B0604030504040204" pitchFamily="34" charset="0"/>
                  <a:ea typeface="Verdana" panose="020B0604030504040204" pitchFamily="34" charset="0"/>
                  <a:cs typeface="Verdana" panose="020B0604030504040204" pitchFamily="34" charset="0"/>
                </a:rPr>
                <a:t> qué propósito</a:t>
              </a:r>
              <a:r>
                <a:rPr lang="es-ES" sz="800" spc="-25">
                  <a:effectLst/>
                  <a:latin typeface="Verdana" panose="020B0604030504040204" pitchFamily="34" charset="0"/>
                  <a:ea typeface="Verdana" panose="020B0604030504040204" pitchFamily="34" charset="0"/>
                  <a:cs typeface="Verdana" panose="020B0604030504040204" pitchFamily="34" charset="0"/>
                </a:rPr>
                <a:t> </a:t>
              </a:r>
              <a:r>
                <a:rPr lang="es-ES" sz="800">
                  <a:effectLst/>
                  <a:latin typeface="Verdana" panose="020B0604030504040204" pitchFamily="34" charset="0"/>
                  <a:ea typeface="Verdana" panose="020B0604030504040204" pitchFamily="34" charset="0"/>
                  <a:cs typeface="Verdana" panose="020B0604030504040204" pitchFamily="34" charset="0"/>
                </a:rPr>
                <a:t>el</a:t>
              </a:r>
              <a:r>
                <a:rPr lang="es-ES" sz="800" spc="-5">
                  <a:effectLst/>
                  <a:latin typeface="Verdana" panose="020B0604030504040204" pitchFamily="34" charset="0"/>
                  <a:ea typeface="Verdana" panose="020B0604030504040204" pitchFamily="34" charset="0"/>
                  <a:cs typeface="Verdana" panose="020B0604030504040204" pitchFamily="34" charset="0"/>
                </a:rPr>
                <a:t> </a:t>
              </a:r>
              <a:r>
                <a:rPr lang="es-ES" sz="800">
                  <a:effectLst/>
                  <a:latin typeface="Verdana" panose="020B0604030504040204" pitchFamily="34" charset="0"/>
                  <a:ea typeface="Verdana" panose="020B0604030504040204" pitchFamily="34" charset="0"/>
                  <a:cs typeface="Verdana" panose="020B0604030504040204" pitchFamily="34" charset="0"/>
                </a:rPr>
                <a:t>activo será usado</a:t>
              </a:r>
              <a:r>
                <a:rPr lang="es-ES" sz="800" spc="-10">
                  <a:effectLst/>
                  <a:latin typeface="Verdana" panose="020B0604030504040204" pitchFamily="34" charset="0"/>
                  <a:ea typeface="Verdana" panose="020B0604030504040204" pitchFamily="34" charset="0"/>
                  <a:cs typeface="Verdana" panose="020B0604030504040204" pitchFamily="34" charset="0"/>
                </a:rPr>
                <a:t> </a:t>
              </a:r>
              <a:r>
                <a:rPr lang="es-ES" sz="800">
                  <a:effectLst/>
                  <a:latin typeface="Verdana" panose="020B0604030504040204" pitchFamily="34" charset="0"/>
                  <a:ea typeface="Verdana" panose="020B0604030504040204" pitchFamily="34" charset="0"/>
                  <a:cs typeface="Verdana" panose="020B0604030504040204" pitchFamily="34" charset="0"/>
                </a:rPr>
                <a:t>están</a:t>
              </a:r>
              <a:endParaRPr lang="es-MX" sz="1100">
                <a:effectLst/>
                <a:latin typeface="Verdana" panose="020B0604030504040204" pitchFamily="34" charset="0"/>
                <a:ea typeface="Verdana" panose="020B0604030504040204" pitchFamily="34" charset="0"/>
                <a:cs typeface="Verdana" panose="020B0604030504040204" pitchFamily="34" charset="0"/>
              </a:endParaRPr>
            </a:p>
            <a:p>
              <a:pPr marR="11430" algn="r">
                <a:lnSpc>
                  <a:spcPts val="955"/>
                </a:lnSpc>
                <a:spcAft>
                  <a:spcPts val="0"/>
                </a:spcAft>
              </a:pPr>
              <a:r>
                <a:rPr lang="es-ES" sz="800" spc="-5">
                  <a:effectLst/>
                  <a:latin typeface="Verdana" panose="020B0604030504040204" pitchFamily="34" charset="0"/>
                  <a:ea typeface="Verdana" panose="020B0604030504040204" pitchFamily="34" charset="0"/>
                  <a:cs typeface="Verdana" panose="020B0604030504040204" pitchFamily="34" charset="0"/>
                </a:rPr>
                <a:t>pre-determinados</a:t>
              </a:r>
              <a:endParaRPr lang="es-MX" sz="1100">
                <a:effectLst/>
                <a:latin typeface="Verdana" panose="020B0604030504040204" pitchFamily="34" charset="0"/>
                <a:ea typeface="Verdana" panose="020B0604030504040204" pitchFamily="34" charset="0"/>
                <a:cs typeface="Verdana" panose="020B0604030504040204" pitchFamily="34" charset="0"/>
              </a:endParaRPr>
            </a:p>
          </p:txBody>
        </p:sp>
        <p:sp>
          <p:nvSpPr>
            <p:cNvPr id="56" name="Text Box 433"/>
            <p:cNvSpPr txBox="1">
              <a:spLocks noChangeArrowheads="1"/>
            </p:cNvSpPr>
            <p:nvPr/>
          </p:nvSpPr>
          <p:spPr bwMode="auto">
            <a:xfrm>
              <a:off x="5991" y="6156"/>
              <a:ext cx="238" cy="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Bef>
                  <a:spcPts val="5"/>
                </a:spcBef>
                <a:spcAft>
                  <a:spcPts val="0"/>
                </a:spcAft>
              </a:pPr>
              <a:r>
                <a:rPr lang="es-ES" sz="800">
                  <a:effectLst/>
                  <a:latin typeface="Verdana" panose="020B0604030504040204" pitchFamily="34" charset="0"/>
                  <a:ea typeface="Verdana" panose="020B0604030504040204" pitchFamily="34" charset="0"/>
                  <a:cs typeface="Verdana" panose="020B0604030504040204" pitchFamily="34" charset="0"/>
                </a:rPr>
                <a:t>No</a:t>
              </a:r>
              <a:endParaRPr lang="es-MX" sz="1100">
                <a:effectLst/>
                <a:latin typeface="Verdana" panose="020B0604030504040204" pitchFamily="34" charset="0"/>
                <a:ea typeface="Verdana" panose="020B0604030504040204" pitchFamily="34" charset="0"/>
                <a:cs typeface="Verdana" panose="020B0604030504040204" pitchFamily="34" charset="0"/>
              </a:endParaRPr>
            </a:p>
          </p:txBody>
        </p:sp>
        <p:sp>
          <p:nvSpPr>
            <p:cNvPr id="57" name="Text Box 432"/>
            <p:cNvSpPr txBox="1">
              <a:spLocks noChangeArrowheads="1"/>
            </p:cNvSpPr>
            <p:nvPr/>
          </p:nvSpPr>
          <p:spPr bwMode="auto">
            <a:xfrm>
              <a:off x="8679" y="7154"/>
              <a:ext cx="238" cy="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Bef>
                  <a:spcPts val="5"/>
                </a:spcBef>
                <a:spcAft>
                  <a:spcPts val="0"/>
                </a:spcAft>
              </a:pPr>
              <a:r>
                <a:rPr lang="es-ES" sz="800">
                  <a:effectLst/>
                  <a:latin typeface="Verdana" panose="020B0604030504040204" pitchFamily="34" charset="0"/>
                  <a:ea typeface="Verdana" panose="020B0604030504040204" pitchFamily="34" charset="0"/>
                  <a:cs typeface="Verdana" panose="020B0604030504040204" pitchFamily="34" charset="0"/>
                </a:rPr>
                <a:t>No</a:t>
              </a:r>
              <a:endParaRPr lang="es-MX" sz="1100">
                <a:effectLst/>
                <a:latin typeface="Verdana" panose="020B0604030504040204" pitchFamily="34" charset="0"/>
                <a:ea typeface="Verdana" panose="020B0604030504040204" pitchFamily="34" charset="0"/>
                <a:cs typeface="Verdana" panose="020B0604030504040204" pitchFamily="34" charset="0"/>
              </a:endParaRPr>
            </a:p>
          </p:txBody>
        </p:sp>
        <p:sp>
          <p:nvSpPr>
            <p:cNvPr id="58" name="Text Box 431"/>
            <p:cNvSpPr txBox="1">
              <a:spLocks noChangeArrowheads="1"/>
            </p:cNvSpPr>
            <p:nvPr/>
          </p:nvSpPr>
          <p:spPr bwMode="auto">
            <a:xfrm>
              <a:off x="6022" y="8125"/>
              <a:ext cx="175" cy="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Bef>
                  <a:spcPts val="5"/>
                </a:spcBef>
                <a:spcAft>
                  <a:spcPts val="0"/>
                </a:spcAft>
              </a:pPr>
              <a:r>
                <a:rPr lang="es-ES" sz="800">
                  <a:effectLst/>
                  <a:latin typeface="Verdana" panose="020B0604030504040204" pitchFamily="34" charset="0"/>
                  <a:ea typeface="Verdana" panose="020B0604030504040204" pitchFamily="34" charset="0"/>
                  <a:cs typeface="Verdana" panose="020B0604030504040204" pitchFamily="34" charset="0"/>
                </a:rPr>
                <a:t>Sí</a:t>
              </a:r>
              <a:endParaRPr lang="es-MX" sz="1100">
                <a:effectLst/>
                <a:latin typeface="Verdana" panose="020B0604030504040204" pitchFamily="34" charset="0"/>
                <a:ea typeface="Verdana" panose="020B0604030504040204" pitchFamily="34" charset="0"/>
                <a:cs typeface="Verdana" panose="020B0604030504040204" pitchFamily="34" charset="0"/>
              </a:endParaRPr>
            </a:p>
          </p:txBody>
        </p:sp>
        <p:sp>
          <p:nvSpPr>
            <p:cNvPr id="59" name="Text Box 430"/>
            <p:cNvSpPr txBox="1">
              <a:spLocks noChangeArrowheads="1"/>
            </p:cNvSpPr>
            <p:nvPr/>
          </p:nvSpPr>
          <p:spPr bwMode="auto">
            <a:xfrm>
              <a:off x="5459" y="8719"/>
              <a:ext cx="1203" cy="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R="11430" indent="-1905" algn="ctr">
                <a:lnSpc>
                  <a:spcPct val="98000"/>
                </a:lnSpc>
                <a:spcBef>
                  <a:spcPts val="10"/>
                </a:spcBef>
                <a:spcAft>
                  <a:spcPts val="0"/>
                </a:spcAft>
              </a:pPr>
              <a:r>
                <a:rPr lang="es-ES" sz="800" dirty="0">
                  <a:effectLst/>
                  <a:latin typeface="Verdana" panose="020B0604030504040204" pitchFamily="34" charset="0"/>
                  <a:ea typeface="Verdana" panose="020B0604030504040204" pitchFamily="34" charset="0"/>
                  <a:cs typeface="Verdana" panose="020B0604030504040204" pitchFamily="34" charset="0"/>
                </a:rPr>
                <a:t>El contrato contiene un arrendamiento</a:t>
              </a:r>
              <a:endParaRPr lang="es-MX" sz="11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60" name="Text Box 429"/>
            <p:cNvSpPr txBox="1">
              <a:spLocks noChangeArrowheads="1"/>
            </p:cNvSpPr>
            <p:nvPr/>
          </p:nvSpPr>
          <p:spPr bwMode="auto">
            <a:xfrm>
              <a:off x="4124" y="6958"/>
              <a:ext cx="3954" cy="1165"/>
            </a:xfrm>
            <a:prstGeom prst="rect">
              <a:avLst/>
            </a:prstGeom>
            <a:solidFill>
              <a:srgbClr val="85BB24"/>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73025" marR="71120" indent="-1905" algn="ctr">
                <a:spcBef>
                  <a:spcPts val="490"/>
                </a:spcBef>
                <a:spcAft>
                  <a:spcPts val="0"/>
                </a:spcAft>
              </a:pPr>
              <a:r>
                <a:rPr lang="es-ES" sz="800" dirty="0">
                  <a:effectLst/>
                  <a:latin typeface="Verdana" panose="020B0604030504040204" pitchFamily="34" charset="0"/>
                  <a:ea typeface="Verdana" panose="020B0604030504040204" pitchFamily="34" charset="0"/>
                  <a:cs typeface="Verdana" panose="020B0604030504040204" pitchFamily="34" charset="0"/>
                </a:rPr>
                <a:t>¿El cliente diseñó el activo de una manera que pre-determina cómo y para qué</a:t>
              </a:r>
              <a:r>
                <a:rPr lang="es-ES" sz="800" spc="-55" dirty="0">
                  <a:effectLst/>
                  <a:latin typeface="Verdana" panose="020B0604030504040204" pitchFamily="34" charset="0"/>
                  <a:ea typeface="Verdana" panose="020B0604030504040204" pitchFamily="34" charset="0"/>
                  <a:cs typeface="Verdana" panose="020B0604030504040204" pitchFamily="34" charset="0"/>
                </a:rPr>
                <a:t> </a:t>
              </a:r>
              <a:r>
                <a:rPr lang="es-ES" sz="800" dirty="0">
                  <a:effectLst/>
                  <a:latin typeface="Verdana" panose="020B0604030504040204" pitchFamily="34" charset="0"/>
                  <a:ea typeface="Verdana" panose="020B0604030504040204" pitchFamily="34" charset="0"/>
                  <a:cs typeface="Verdana" panose="020B0604030504040204" pitchFamily="34" charset="0"/>
                </a:rPr>
                <a:t>propósito el activo será usado durante el período de uso?</a:t>
              </a:r>
              <a:endParaRPr lang="es-MX" sz="1100" dirty="0">
                <a:effectLst/>
                <a:latin typeface="Verdana" panose="020B0604030504040204" pitchFamily="34" charset="0"/>
                <a:ea typeface="Verdana" panose="020B0604030504040204" pitchFamily="34" charset="0"/>
                <a:cs typeface="Verdana" panose="020B0604030504040204" pitchFamily="34" charset="0"/>
              </a:endParaRPr>
            </a:p>
            <a:p>
              <a:pPr marL="99695" marR="100965" algn="ctr">
                <a:lnSpc>
                  <a:spcPts val="970"/>
                </a:lnSpc>
                <a:spcAft>
                  <a:spcPts val="0"/>
                </a:spcAft>
              </a:pPr>
              <a:endParaRPr lang="es-MX" sz="11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61" name="Text Box 428"/>
            <p:cNvSpPr txBox="1">
              <a:spLocks noChangeArrowheads="1"/>
            </p:cNvSpPr>
            <p:nvPr/>
          </p:nvSpPr>
          <p:spPr bwMode="auto">
            <a:xfrm>
              <a:off x="4124" y="5007"/>
              <a:ext cx="3954" cy="1148"/>
            </a:xfrm>
            <a:prstGeom prst="rect">
              <a:avLst/>
            </a:prstGeom>
            <a:solidFill>
              <a:srgbClr val="85BB24"/>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03505" marR="100965" algn="ctr">
                <a:spcBef>
                  <a:spcPts val="440"/>
                </a:spcBef>
                <a:spcAft>
                  <a:spcPts val="0"/>
                </a:spcAft>
              </a:pPr>
              <a:r>
                <a:rPr lang="es-ES" sz="800" dirty="0">
                  <a:effectLst/>
                  <a:latin typeface="Verdana" panose="020B0604030504040204" pitchFamily="34" charset="0"/>
                  <a:ea typeface="Verdana" panose="020B0604030504040204" pitchFamily="34" charset="0"/>
                  <a:cs typeface="Verdana" panose="020B0604030504040204" pitchFamily="34" charset="0"/>
                </a:rPr>
                <a:t>¿El cliente tiene el derecho a operar el activo durante el período de uso, sin que el proveedor tenga el derecho a cambiar esas instrucciones de operación? </a:t>
              </a:r>
              <a:endParaRPr lang="es-MX" sz="11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62" name="Text Box 427"/>
            <p:cNvSpPr txBox="1">
              <a:spLocks noChangeArrowheads="1"/>
            </p:cNvSpPr>
            <p:nvPr/>
          </p:nvSpPr>
          <p:spPr bwMode="auto">
            <a:xfrm>
              <a:off x="3220" y="5007"/>
              <a:ext cx="904" cy="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Bef>
                  <a:spcPts val="10"/>
                </a:spcBef>
                <a:spcAft>
                  <a:spcPts val="0"/>
                </a:spcAft>
              </a:pPr>
              <a:r>
                <a:rPr lang="es-ES" sz="800">
                  <a:effectLst/>
                  <a:latin typeface="Verdana" panose="020B0604030504040204" pitchFamily="34" charset="0"/>
                  <a:ea typeface="Verdana" panose="020B0604030504040204" pitchFamily="34" charset="0"/>
                  <a:cs typeface="Verdana" panose="020B0604030504040204" pitchFamily="34" charset="0"/>
                </a:rPr>
                <a:t> </a:t>
              </a:r>
              <a:endParaRPr lang="es-MX" sz="1100">
                <a:effectLst/>
                <a:latin typeface="Verdana" panose="020B0604030504040204" pitchFamily="34" charset="0"/>
                <a:ea typeface="Verdana" panose="020B0604030504040204" pitchFamily="34" charset="0"/>
                <a:cs typeface="Verdana" panose="020B0604030504040204" pitchFamily="34" charset="0"/>
              </a:endParaRPr>
            </a:p>
            <a:p>
              <a:pPr marL="123190">
                <a:spcAft>
                  <a:spcPts val="0"/>
                </a:spcAft>
              </a:pPr>
              <a:r>
                <a:rPr lang="es-ES" sz="800">
                  <a:effectLst/>
                  <a:latin typeface="Verdana" panose="020B0604030504040204" pitchFamily="34" charset="0"/>
                  <a:ea typeface="Verdana" panose="020B0604030504040204" pitchFamily="34" charset="0"/>
                  <a:cs typeface="Verdana" panose="020B0604030504040204" pitchFamily="34" charset="0"/>
                </a:rPr>
                <a:t>Sí</a:t>
              </a:r>
              <a:endParaRPr lang="es-MX" sz="1100">
                <a:effectLst/>
                <a:latin typeface="Verdana" panose="020B0604030504040204" pitchFamily="34" charset="0"/>
                <a:ea typeface="Verdana" panose="020B0604030504040204" pitchFamily="34" charset="0"/>
                <a:cs typeface="Verdana" panose="020B0604030504040204" pitchFamily="34" charset="0"/>
              </a:endParaRPr>
            </a:p>
          </p:txBody>
        </p:sp>
        <p:sp>
          <p:nvSpPr>
            <p:cNvPr id="63" name="Text Box 426"/>
            <p:cNvSpPr txBox="1">
              <a:spLocks noChangeArrowheads="1"/>
            </p:cNvSpPr>
            <p:nvPr/>
          </p:nvSpPr>
          <p:spPr bwMode="auto">
            <a:xfrm>
              <a:off x="4124" y="3200"/>
              <a:ext cx="3954" cy="980"/>
            </a:xfrm>
            <a:prstGeom prst="rect">
              <a:avLst/>
            </a:prstGeom>
            <a:solidFill>
              <a:srgbClr val="85BB24"/>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71120" marR="71120" indent="-635" algn="ctr">
                <a:spcBef>
                  <a:spcPts val="515"/>
                </a:spcBef>
                <a:spcAft>
                  <a:spcPts val="0"/>
                </a:spcAft>
              </a:pPr>
              <a:r>
                <a:rPr lang="es-ES" sz="800" dirty="0">
                  <a:effectLst/>
                  <a:latin typeface="Verdana" panose="020B0604030504040204" pitchFamily="34" charset="0"/>
                  <a:ea typeface="Verdana" panose="020B0604030504040204" pitchFamily="34" charset="0"/>
                  <a:cs typeface="Verdana" panose="020B0604030504040204" pitchFamily="34" charset="0"/>
                </a:rPr>
                <a:t>¿El cliente, el proveedor o ninguno tiene el derecho a dirigir cómo y para qué propósito el activo es usado durante el período de uso?</a:t>
              </a:r>
              <a:endParaRPr lang="es-MX" sz="1100" dirty="0">
                <a:effectLst/>
                <a:latin typeface="Verdana" panose="020B0604030504040204" pitchFamily="34" charset="0"/>
                <a:ea typeface="Verdana" panose="020B0604030504040204" pitchFamily="34" charset="0"/>
                <a:cs typeface="Verdana" panose="020B0604030504040204" pitchFamily="34" charset="0"/>
              </a:endParaRPr>
            </a:p>
            <a:p>
              <a:pPr marL="100330" marR="100965" algn="ctr">
                <a:spcAft>
                  <a:spcPts val="0"/>
                </a:spcAft>
              </a:pPr>
              <a:endParaRPr lang="es-MX" sz="11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64" name="Text Box 425"/>
            <p:cNvSpPr txBox="1">
              <a:spLocks noChangeArrowheads="1"/>
            </p:cNvSpPr>
            <p:nvPr/>
          </p:nvSpPr>
          <p:spPr bwMode="auto">
            <a:xfrm>
              <a:off x="4124" y="1380"/>
              <a:ext cx="3954" cy="1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49225" marR="149860" indent="635" algn="ctr">
                <a:spcBef>
                  <a:spcPts val="380"/>
                </a:spcBef>
                <a:spcAft>
                  <a:spcPts val="0"/>
                </a:spcAft>
              </a:pPr>
              <a:r>
                <a:rPr lang="es-ES" sz="800" dirty="0">
                  <a:effectLst/>
                  <a:latin typeface="Verdana" panose="020B0604030504040204" pitchFamily="34" charset="0"/>
                  <a:ea typeface="Verdana" panose="020B0604030504040204" pitchFamily="34" charset="0"/>
                  <a:cs typeface="Verdana" panose="020B0604030504040204" pitchFamily="34" charset="0"/>
                </a:rPr>
                <a:t>¿El cliente tiene el derecho a obtener sustancialmente todos los beneficios económicos derivados del activo durante el período de uso?</a:t>
              </a:r>
              <a:endParaRPr lang="es-MX" sz="1100" dirty="0">
                <a:effectLst/>
                <a:latin typeface="Verdana" panose="020B0604030504040204" pitchFamily="34" charset="0"/>
                <a:ea typeface="Verdana" panose="020B0604030504040204" pitchFamily="34" charset="0"/>
                <a:cs typeface="Verdana" panose="020B0604030504040204" pitchFamily="34" charset="0"/>
              </a:endParaRPr>
            </a:p>
            <a:p>
              <a:pPr marL="100330" marR="100965" algn="ctr">
                <a:spcBef>
                  <a:spcPts val="15"/>
                </a:spcBef>
                <a:spcAft>
                  <a:spcPts val="0"/>
                </a:spcAft>
              </a:pPr>
              <a:endParaRPr lang="es-MX" sz="11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65" name="Text Box 424"/>
            <p:cNvSpPr txBox="1">
              <a:spLocks noChangeArrowheads="1"/>
            </p:cNvSpPr>
            <p:nvPr/>
          </p:nvSpPr>
          <p:spPr bwMode="auto">
            <a:xfrm>
              <a:off x="4124" y="98"/>
              <a:ext cx="3954" cy="550"/>
            </a:xfrm>
            <a:prstGeom prst="rect">
              <a:avLst/>
            </a:prstGeom>
            <a:solidFill>
              <a:srgbClr val="85BB24"/>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471805" marR="461645" indent="65405">
                <a:spcBef>
                  <a:spcPts val="405"/>
                </a:spcBef>
                <a:spcAft>
                  <a:spcPts val="0"/>
                </a:spcAft>
              </a:pPr>
              <a:r>
                <a:rPr lang="es-ES" sz="800" dirty="0">
                  <a:effectLst/>
                  <a:latin typeface="Verdana" panose="020B0604030504040204" pitchFamily="34" charset="0"/>
                  <a:ea typeface="Verdana" panose="020B0604030504040204" pitchFamily="34" charset="0"/>
                  <a:cs typeface="Verdana" panose="020B0604030504040204" pitchFamily="34" charset="0"/>
                </a:rPr>
                <a:t>¿Hay un activo identificado? </a:t>
              </a:r>
              <a:endParaRPr lang="es-MX" sz="1100" dirty="0">
                <a:effectLst/>
                <a:latin typeface="Verdana" panose="020B0604030504040204" pitchFamily="34" charset="0"/>
                <a:ea typeface="Verdana" panose="020B0604030504040204" pitchFamily="34" charset="0"/>
                <a:cs typeface="Verdana" panose="020B0604030504040204" pitchFamily="34" charset="0"/>
              </a:endParaRPr>
            </a:p>
          </p:txBody>
        </p:sp>
      </p:grpSp>
      <p:sp>
        <p:nvSpPr>
          <p:cNvPr id="68" name="AutoShape 420"/>
          <p:cNvSpPr>
            <a:spLocks/>
          </p:cNvSpPr>
          <p:nvPr/>
        </p:nvSpPr>
        <p:spPr bwMode="auto">
          <a:xfrm>
            <a:off x="3723005" y="7597140"/>
            <a:ext cx="76200" cy="561340"/>
          </a:xfrm>
          <a:custGeom>
            <a:avLst/>
            <a:gdLst>
              <a:gd name="T0" fmla="+- 0 5913 5863"/>
              <a:gd name="T1" fmla="*/ T0 w 120"/>
              <a:gd name="T2" fmla="+- 0 931 167"/>
              <a:gd name="T3" fmla="*/ 931 h 884"/>
              <a:gd name="T4" fmla="+- 0 5863 5863"/>
              <a:gd name="T5" fmla="*/ T4 w 120"/>
              <a:gd name="T6" fmla="+- 0 931 167"/>
              <a:gd name="T7" fmla="*/ 931 h 884"/>
              <a:gd name="T8" fmla="+- 0 5923 5863"/>
              <a:gd name="T9" fmla="*/ T8 w 120"/>
              <a:gd name="T10" fmla="+- 0 1051 167"/>
              <a:gd name="T11" fmla="*/ 1051 h 884"/>
              <a:gd name="T12" fmla="+- 0 5973 5863"/>
              <a:gd name="T13" fmla="*/ T12 w 120"/>
              <a:gd name="T14" fmla="+- 0 951 167"/>
              <a:gd name="T15" fmla="*/ 951 h 884"/>
              <a:gd name="T16" fmla="+- 0 5913 5863"/>
              <a:gd name="T17" fmla="*/ T16 w 120"/>
              <a:gd name="T18" fmla="+- 0 951 167"/>
              <a:gd name="T19" fmla="*/ 951 h 884"/>
              <a:gd name="T20" fmla="+- 0 5913 5863"/>
              <a:gd name="T21" fmla="*/ T20 w 120"/>
              <a:gd name="T22" fmla="+- 0 931 167"/>
              <a:gd name="T23" fmla="*/ 931 h 884"/>
              <a:gd name="T24" fmla="+- 0 5933 5863"/>
              <a:gd name="T25" fmla="*/ T24 w 120"/>
              <a:gd name="T26" fmla="+- 0 167 167"/>
              <a:gd name="T27" fmla="*/ 167 h 884"/>
              <a:gd name="T28" fmla="+- 0 5913 5863"/>
              <a:gd name="T29" fmla="*/ T28 w 120"/>
              <a:gd name="T30" fmla="+- 0 167 167"/>
              <a:gd name="T31" fmla="*/ 167 h 884"/>
              <a:gd name="T32" fmla="+- 0 5913 5863"/>
              <a:gd name="T33" fmla="*/ T32 w 120"/>
              <a:gd name="T34" fmla="+- 0 951 167"/>
              <a:gd name="T35" fmla="*/ 951 h 884"/>
              <a:gd name="T36" fmla="+- 0 5933 5863"/>
              <a:gd name="T37" fmla="*/ T36 w 120"/>
              <a:gd name="T38" fmla="+- 0 951 167"/>
              <a:gd name="T39" fmla="*/ 951 h 884"/>
              <a:gd name="T40" fmla="+- 0 5933 5863"/>
              <a:gd name="T41" fmla="*/ T40 w 120"/>
              <a:gd name="T42" fmla="+- 0 167 167"/>
              <a:gd name="T43" fmla="*/ 167 h 884"/>
              <a:gd name="T44" fmla="+- 0 5983 5863"/>
              <a:gd name="T45" fmla="*/ T44 w 120"/>
              <a:gd name="T46" fmla="+- 0 931 167"/>
              <a:gd name="T47" fmla="*/ 931 h 884"/>
              <a:gd name="T48" fmla="+- 0 5933 5863"/>
              <a:gd name="T49" fmla="*/ T48 w 120"/>
              <a:gd name="T50" fmla="+- 0 931 167"/>
              <a:gd name="T51" fmla="*/ 931 h 884"/>
              <a:gd name="T52" fmla="+- 0 5933 5863"/>
              <a:gd name="T53" fmla="*/ T52 w 120"/>
              <a:gd name="T54" fmla="+- 0 951 167"/>
              <a:gd name="T55" fmla="*/ 951 h 884"/>
              <a:gd name="T56" fmla="+- 0 5973 5863"/>
              <a:gd name="T57" fmla="*/ T56 w 120"/>
              <a:gd name="T58" fmla="+- 0 951 167"/>
              <a:gd name="T59" fmla="*/ 951 h 884"/>
              <a:gd name="T60" fmla="+- 0 5983 5863"/>
              <a:gd name="T61" fmla="*/ T60 w 120"/>
              <a:gd name="T62" fmla="+- 0 931 167"/>
              <a:gd name="T63" fmla="*/ 931 h 88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20" h="884">
                <a:moveTo>
                  <a:pt x="50" y="764"/>
                </a:moveTo>
                <a:lnTo>
                  <a:pt x="0" y="764"/>
                </a:lnTo>
                <a:lnTo>
                  <a:pt x="60" y="884"/>
                </a:lnTo>
                <a:lnTo>
                  <a:pt x="110" y="784"/>
                </a:lnTo>
                <a:lnTo>
                  <a:pt x="50" y="784"/>
                </a:lnTo>
                <a:lnTo>
                  <a:pt x="50" y="764"/>
                </a:lnTo>
                <a:close/>
                <a:moveTo>
                  <a:pt x="70" y="0"/>
                </a:moveTo>
                <a:lnTo>
                  <a:pt x="50" y="0"/>
                </a:lnTo>
                <a:lnTo>
                  <a:pt x="50" y="784"/>
                </a:lnTo>
                <a:lnTo>
                  <a:pt x="70" y="784"/>
                </a:lnTo>
                <a:lnTo>
                  <a:pt x="70" y="0"/>
                </a:lnTo>
                <a:close/>
                <a:moveTo>
                  <a:pt x="120" y="764"/>
                </a:moveTo>
                <a:lnTo>
                  <a:pt x="70" y="764"/>
                </a:lnTo>
                <a:lnTo>
                  <a:pt x="70" y="784"/>
                </a:lnTo>
                <a:lnTo>
                  <a:pt x="110" y="784"/>
                </a:lnTo>
                <a:lnTo>
                  <a:pt x="120" y="7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MX"/>
          </a:p>
        </p:txBody>
      </p:sp>
      <p:sp>
        <p:nvSpPr>
          <p:cNvPr id="37" name="Rectangle 8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sz="800" b="0" i="0" u="none" strike="noStrike" cap="none" normalizeH="0" baseline="0" smtClean="0">
              <a:ln>
                <a:noFill/>
              </a:ln>
              <a:solidFill>
                <a:schemeClr val="tx1"/>
              </a:solidFill>
              <a:effectLst/>
              <a:latin typeface="Arial" panose="020B0604020202020204" pitchFamily="34" charset="0"/>
              <a:ea typeface="Verdana" panose="020B0604030504040204" pitchFamily="34" charset="0"/>
              <a:cs typeface="Verdan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800" b="0" i="0" u="none" strike="noStrike" cap="none" normalizeH="0" baseline="0" smtClean="0">
                <a:ln>
                  <a:noFill/>
                </a:ln>
                <a:solidFill>
                  <a:schemeClr val="tx1"/>
                </a:solidFill>
                <a:effectLst/>
                <a:latin typeface="Arial" panose="020B0604020202020204" pitchFamily="34" charset="0"/>
                <a:ea typeface="Verdana" panose="020B0604030504040204" pitchFamily="34" charset="0"/>
                <a:cs typeface="Verdana" panose="020B0604030504040204" pitchFamily="34" charset="0"/>
              </a:rPr>
              <a:t>No</a:t>
            </a:r>
            <a:endParaRPr kumimoji="0" lang="es-MX" sz="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panose="020B0604020202020204" pitchFamily="34" charset="0"/>
            </a:endParaRPr>
          </a:p>
        </p:txBody>
      </p:sp>
      <p:sp>
        <p:nvSpPr>
          <p:cNvPr id="72" name="Rectangle 84"/>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800" b="0" i="0" u="none" strike="noStrike" cap="none" normalizeH="0" baseline="0" smtClean="0">
                <a:ln>
                  <a:noFill/>
                </a:ln>
                <a:solidFill>
                  <a:schemeClr val="tx1"/>
                </a:solidFill>
                <a:effectLst/>
                <a:latin typeface="Arial" panose="020B0604020202020204" pitchFamily="34" charset="0"/>
                <a:ea typeface="Verdana" panose="020B0604030504040204" pitchFamily="34" charset="0"/>
                <a:cs typeface="Verdana" panose="020B0604030504040204" pitchFamily="34" charset="0"/>
              </a:rPr>
              <a:t/>
            </a:r>
            <a:br>
              <a:rPr kumimoji="0" lang="es-ES" sz="800" b="0" i="0" u="none" strike="noStrike" cap="none" normalizeH="0" baseline="0" smtClean="0">
                <a:ln>
                  <a:noFill/>
                </a:ln>
                <a:solidFill>
                  <a:schemeClr val="tx1"/>
                </a:solidFill>
                <a:effectLst/>
                <a:latin typeface="Arial" panose="020B0604020202020204" pitchFamily="34" charset="0"/>
                <a:ea typeface="Verdana" panose="020B0604030504040204" pitchFamily="34" charset="0"/>
                <a:cs typeface="Verdana" panose="020B0604030504040204" pitchFamily="34" charset="0"/>
              </a:rPr>
            </a:br>
            <a:endParaRPr kumimoji="0" lang="es-MX" sz="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panose="020B0604020202020204" pitchFamily="34" charset="0"/>
            </a:endParaRPr>
          </a:p>
        </p:txBody>
      </p:sp>
      <p:sp>
        <p:nvSpPr>
          <p:cNvPr id="73" name="Rectangle 85"/>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800" b="0" i="0" u="none" strike="noStrike" cap="none" normalizeH="0" baseline="0" smtClean="0">
                <a:ln>
                  <a:noFill/>
                </a:ln>
                <a:solidFill>
                  <a:schemeClr val="tx1"/>
                </a:solidFill>
                <a:effectLst/>
                <a:latin typeface="Arial" panose="020B0604020202020204" pitchFamily="34" charset="0"/>
                <a:ea typeface="Verdana" panose="020B0604030504040204" pitchFamily="34" charset="0"/>
                <a:cs typeface="Verdana" panose="020B0604030504040204" pitchFamily="34" charset="0"/>
              </a:rPr>
              <a:t/>
            </a:r>
            <a:br>
              <a:rPr kumimoji="0" lang="es-ES" sz="800" b="0" i="0" u="none" strike="noStrike" cap="none" normalizeH="0" baseline="0" smtClean="0">
                <a:ln>
                  <a:noFill/>
                </a:ln>
                <a:solidFill>
                  <a:schemeClr val="tx1"/>
                </a:solidFill>
                <a:effectLst/>
                <a:latin typeface="Arial" panose="020B0604020202020204" pitchFamily="34" charset="0"/>
                <a:ea typeface="Verdana" panose="020B0604030504040204" pitchFamily="34" charset="0"/>
                <a:cs typeface="Verdana" panose="020B0604030504040204" pitchFamily="34" charset="0"/>
              </a:rPr>
            </a:br>
            <a:endParaRPr kumimoji="0" lang="es-MX" sz="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panose="020B0604020202020204" pitchFamily="34" charset="0"/>
            </a:endParaRPr>
          </a:p>
        </p:txBody>
      </p:sp>
      <p:sp>
        <p:nvSpPr>
          <p:cNvPr id="74" name="Rectangle 8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800" b="0" i="0" u="none" strike="noStrike" cap="none" normalizeH="0" baseline="0" smtClean="0">
                <a:ln>
                  <a:noFill/>
                </a:ln>
                <a:solidFill>
                  <a:schemeClr val="tx1"/>
                </a:solidFill>
                <a:effectLst/>
                <a:latin typeface="Arial" panose="020B0604020202020204" pitchFamily="34" charset="0"/>
                <a:ea typeface="Verdana" panose="020B0604030504040204" pitchFamily="34" charset="0"/>
                <a:cs typeface="Verdana" panose="020B0604030504040204" pitchFamily="34" charset="0"/>
              </a:rPr>
              <a:t/>
            </a:r>
            <a:br>
              <a:rPr kumimoji="0" lang="es-ES" sz="800" b="0" i="0" u="none" strike="noStrike" cap="none" normalizeH="0" baseline="0" smtClean="0">
                <a:ln>
                  <a:noFill/>
                </a:ln>
                <a:solidFill>
                  <a:schemeClr val="tx1"/>
                </a:solidFill>
                <a:effectLst/>
                <a:latin typeface="Arial" panose="020B0604020202020204" pitchFamily="34" charset="0"/>
                <a:ea typeface="Verdana" panose="020B0604030504040204" pitchFamily="34" charset="0"/>
                <a:cs typeface="Verdana" panose="020B0604030504040204" pitchFamily="34" charset="0"/>
              </a:rPr>
            </a:br>
            <a:endParaRPr kumimoji="0" lang="es-MX" sz="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panose="020B0604020202020204" pitchFamily="34" charset="0"/>
            </a:endParaRPr>
          </a:p>
        </p:txBody>
      </p:sp>
      <p:sp>
        <p:nvSpPr>
          <p:cNvPr id="75" name="Rectangle 88"/>
          <p:cNvSpPr>
            <a:spLocks noChangeArrowheads="1"/>
          </p:cNvSpPr>
          <p:nvPr/>
        </p:nvSpPr>
        <p:spPr bwMode="auto">
          <a:xfrm>
            <a:off x="0" y="1143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000" b="0" i="0" u="none" strike="noStrike" cap="none" normalizeH="0" baseline="0" smtClean="0">
              <a:ln>
                <a:noFill/>
              </a:ln>
              <a:solidFill>
                <a:schemeClr val="tx1"/>
              </a:solidFill>
              <a:effectLst/>
              <a:latin typeface="Arial" panose="020B0604020202020204" pitchFamily="34" charset="0"/>
              <a:ea typeface="Verdana" panose="020B0604030504040204" pitchFamily="34" charset="0"/>
              <a:cs typeface="Verdan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anose="020B0604020202020204" pitchFamily="34" charset="0"/>
                <a:ea typeface="Verdana" panose="020B0604030504040204" pitchFamily="34" charset="0"/>
                <a:cs typeface="Verdana" panose="020B0604030504040204" pitchFamily="34" charset="0"/>
              </a:rPr>
              <a:t/>
            </a:r>
            <a:br>
              <a:rPr kumimoji="0" lang="es-ES" sz="1000" b="0" i="0" u="none" strike="noStrike" cap="none" normalizeH="0" baseline="0" smtClean="0">
                <a:ln>
                  <a:noFill/>
                </a:ln>
                <a:solidFill>
                  <a:schemeClr val="tx1"/>
                </a:solidFill>
                <a:effectLst/>
                <a:latin typeface="Arial" panose="020B0604020202020204" pitchFamily="34" charset="0"/>
                <a:ea typeface="Verdana" panose="020B0604030504040204" pitchFamily="34" charset="0"/>
                <a:cs typeface="Verdana" panose="020B0604030504040204" pitchFamily="34" charset="0"/>
              </a:rPr>
            </a:br>
            <a:endParaRPr kumimoji="0" lang="es-ES" sz="1800" b="0" i="0" u="none" strike="noStrike" cap="none" normalizeH="0" baseline="0" smtClean="0">
              <a:ln>
                <a:noFill/>
              </a:ln>
              <a:solidFill>
                <a:schemeClr val="tx1"/>
              </a:solidFill>
              <a:effectLst/>
              <a:latin typeface="Arial" panose="020B0604020202020204" pitchFamily="34" charset="0"/>
            </a:endParaRPr>
          </a:p>
        </p:txBody>
      </p:sp>
      <p:grpSp>
        <p:nvGrpSpPr>
          <p:cNvPr id="78" name="Group 417"/>
          <p:cNvGrpSpPr>
            <a:grpSpLocks/>
          </p:cNvGrpSpPr>
          <p:nvPr/>
        </p:nvGrpSpPr>
        <p:grpSpPr bwMode="auto">
          <a:xfrm>
            <a:off x="6663490" y="6111524"/>
            <a:ext cx="1351915" cy="685800"/>
            <a:chOff x="0" y="0"/>
            <a:chExt cx="2129" cy="1080"/>
          </a:xfrm>
        </p:grpSpPr>
        <p:sp>
          <p:nvSpPr>
            <p:cNvPr id="79" name="Freeform 419"/>
            <p:cNvSpPr>
              <a:spLocks/>
            </p:cNvSpPr>
            <p:nvPr/>
          </p:nvSpPr>
          <p:spPr bwMode="auto">
            <a:xfrm>
              <a:off x="0" y="0"/>
              <a:ext cx="2129" cy="1080"/>
            </a:xfrm>
            <a:custGeom>
              <a:avLst/>
              <a:gdLst>
                <a:gd name="T0" fmla="*/ 1064 w 2129"/>
                <a:gd name="T1" fmla="*/ 0 h 1080"/>
                <a:gd name="T2" fmla="*/ 968 w 2129"/>
                <a:gd name="T3" fmla="*/ 2 h 1080"/>
                <a:gd name="T4" fmla="*/ 873 w 2129"/>
                <a:gd name="T5" fmla="*/ 9 h 1080"/>
                <a:gd name="T6" fmla="*/ 781 w 2129"/>
                <a:gd name="T7" fmla="*/ 19 h 1080"/>
                <a:gd name="T8" fmla="*/ 693 w 2129"/>
                <a:gd name="T9" fmla="*/ 34 h 1080"/>
                <a:gd name="T10" fmla="*/ 608 w 2129"/>
                <a:gd name="T11" fmla="*/ 52 h 1080"/>
                <a:gd name="T12" fmla="*/ 527 w 2129"/>
                <a:gd name="T13" fmla="*/ 74 h 1080"/>
                <a:gd name="T14" fmla="*/ 451 w 2129"/>
                <a:gd name="T15" fmla="*/ 99 h 1080"/>
                <a:gd name="T16" fmla="*/ 379 w 2129"/>
                <a:gd name="T17" fmla="*/ 127 h 1080"/>
                <a:gd name="T18" fmla="*/ 312 w 2129"/>
                <a:gd name="T19" fmla="*/ 158 h 1080"/>
                <a:gd name="T20" fmla="*/ 250 w 2129"/>
                <a:gd name="T21" fmla="*/ 192 h 1080"/>
                <a:gd name="T22" fmla="*/ 195 w 2129"/>
                <a:gd name="T23" fmla="*/ 229 h 1080"/>
                <a:gd name="T24" fmla="*/ 145 w 2129"/>
                <a:gd name="T25" fmla="*/ 267 h 1080"/>
                <a:gd name="T26" fmla="*/ 67 w 2129"/>
                <a:gd name="T27" fmla="*/ 352 h 1080"/>
                <a:gd name="T28" fmla="*/ 17 w 2129"/>
                <a:gd name="T29" fmla="*/ 443 h 1080"/>
                <a:gd name="T30" fmla="*/ 0 w 2129"/>
                <a:gd name="T31" fmla="*/ 540 h 1080"/>
                <a:gd name="T32" fmla="*/ 4 w 2129"/>
                <a:gd name="T33" fmla="*/ 589 h 1080"/>
                <a:gd name="T34" fmla="*/ 38 w 2129"/>
                <a:gd name="T35" fmla="*/ 684 h 1080"/>
                <a:gd name="T36" fmla="*/ 102 w 2129"/>
                <a:gd name="T37" fmla="*/ 771 h 1080"/>
                <a:gd name="T38" fmla="*/ 195 w 2129"/>
                <a:gd name="T39" fmla="*/ 851 h 1080"/>
                <a:gd name="T40" fmla="*/ 250 w 2129"/>
                <a:gd name="T41" fmla="*/ 888 h 1080"/>
                <a:gd name="T42" fmla="*/ 312 w 2129"/>
                <a:gd name="T43" fmla="*/ 922 h 1080"/>
                <a:gd name="T44" fmla="*/ 379 w 2129"/>
                <a:gd name="T45" fmla="*/ 953 h 1080"/>
                <a:gd name="T46" fmla="*/ 451 w 2129"/>
                <a:gd name="T47" fmla="*/ 981 h 1080"/>
                <a:gd name="T48" fmla="*/ 527 w 2129"/>
                <a:gd name="T49" fmla="*/ 1006 h 1080"/>
                <a:gd name="T50" fmla="*/ 608 w 2129"/>
                <a:gd name="T51" fmla="*/ 1028 h 1080"/>
                <a:gd name="T52" fmla="*/ 693 w 2129"/>
                <a:gd name="T53" fmla="*/ 1046 h 1080"/>
                <a:gd name="T54" fmla="*/ 781 w 2129"/>
                <a:gd name="T55" fmla="*/ 1061 h 1080"/>
                <a:gd name="T56" fmla="*/ 873 w 2129"/>
                <a:gd name="T57" fmla="*/ 1071 h 1080"/>
                <a:gd name="T58" fmla="*/ 968 w 2129"/>
                <a:gd name="T59" fmla="*/ 1078 h 1080"/>
                <a:gd name="T60" fmla="*/ 1064 w 2129"/>
                <a:gd name="T61" fmla="*/ 1080 h 1080"/>
                <a:gd name="T62" fmla="*/ 1161 w 2129"/>
                <a:gd name="T63" fmla="*/ 1078 h 1080"/>
                <a:gd name="T64" fmla="*/ 1256 w 2129"/>
                <a:gd name="T65" fmla="*/ 1071 h 1080"/>
                <a:gd name="T66" fmla="*/ 1347 w 2129"/>
                <a:gd name="T67" fmla="*/ 1061 h 1080"/>
                <a:gd name="T68" fmla="*/ 1436 w 2129"/>
                <a:gd name="T69" fmla="*/ 1046 h 1080"/>
                <a:gd name="T70" fmla="*/ 1521 w 2129"/>
                <a:gd name="T71" fmla="*/ 1028 h 1080"/>
                <a:gd name="T72" fmla="*/ 1602 w 2129"/>
                <a:gd name="T73" fmla="*/ 1006 h 1080"/>
                <a:gd name="T74" fmla="*/ 1678 w 2129"/>
                <a:gd name="T75" fmla="*/ 981 h 1080"/>
                <a:gd name="T76" fmla="*/ 1750 w 2129"/>
                <a:gd name="T77" fmla="*/ 953 h 1080"/>
                <a:gd name="T78" fmla="*/ 1817 w 2129"/>
                <a:gd name="T79" fmla="*/ 922 h 1080"/>
                <a:gd name="T80" fmla="*/ 1878 w 2129"/>
                <a:gd name="T81" fmla="*/ 888 h 1080"/>
                <a:gd name="T82" fmla="*/ 1934 w 2129"/>
                <a:gd name="T83" fmla="*/ 851 h 1080"/>
                <a:gd name="T84" fmla="*/ 1983 w 2129"/>
                <a:gd name="T85" fmla="*/ 813 h 1080"/>
                <a:gd name="T86" fmla="*/ 2062 w 2129"/>
                <a:gd name="T87" fmla="*/ 728 h 1080"/>
                <a:gd name="T88" fmla="*/ 2112 w 2129"/>
                <a:gd name="T89" fmla="*/ 637 h 1080"/>
                <a:gd name="T90" fmla="*/ 2129 w 2129"/>
                <a:gd name="T91" fmla="*/ 540 h 1080"/>
                <a:gd name="T92" fmla="*/ 2124 w 2129"/>
                <a:gd name="T93" fmla="*/ 491 h 1080"/>
                <a:gd name="T94" fmla="*/ 2091 w 2129"/>
                <a:gd name="T95" fmla="*/ 396 h 1080"/>
                <a:gd name="T96" fmla="*/ 2026 w 2129"/>
                <a:gd name="T97" fmla="*/ 309 h 1080"/>
                <a:gd name="T98" fmla="*/ 1934 w 2129"/>
                <a:gd name="T99" fmla="*/ 229 h 1080"/>
                <a:gd name="T100" fmla="*/ 1878 w 2129"/>
                <a:gd name="T101" fmla="*/ 192 h 1080"/>
                <a:gd name="T102" fmla="*/ 1817 w 2129"/>
                <a:gd name="T103" fmla="*/ 158 h 1080"/>
                <a:gd name="T104" fmla="*/ 1750 w 2129"/>
                <a:gd name="T105" fmla="*/ 127 h 1080"/>
                <a:gd name="T106" fmla="*/ 1678 w 2129"/>
                <a:gd name="T107" fmla="*/ 99 h 1080"/>
                <a:gd name="T108" fmla="*/ 1602 w 2129"/>
                <a:gd name="T109" fmla="*/ 74 h 1080"/>
                <a:gd name="T110" fmla="*/ 1521 w 2129"/>
                <a:gd name="T111" fmla="*/ 52 h 1080"/>
                <a:gd name="T112" fmla="*/ 1436 w 2129"/>
                <a:gd name="T113" fmla="*/ 34 h 1080"/>
                <a:gd name="T114" fmla="*/ 1347 w 2129"/>
                <a:gd name="T115" fmla="*/ 19 h 1080"/>
                <a:gd name="T116" fmla="*/ 1256 w 2129"/>
                <a:gd name="T117" fmla="*/ 9 h 1080"/>
                <a:gd name="T118" fmla="*/ 1161 w 2129"/>
                <a:gd name="T119" fmla="*/ 2 h 1080"/>
                <a:gd name="T120" fmla="*/ 1064 w 2129"/>
                <a:gd name="T121" fmla="*/ 0 h 10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129" h="1080">
                  <a:moveTo>
                    <a:pt x="1064" y="0"/>
                  </a:moveTo>
                  <a:lnTo>
                    <a:pt x="968" y="2"/>
                  </a:lnTo>
                  <a:lnTo>
                    <a:pt x="873" y="9"/>
                  </a:lnTo>
                  <a:lnTo>
                    <a:pt x="781" y="19"/>
                  </a:lnTo>
                  <a:lnTo>
                    <a:pt x="693" y="34"/>
                  </a:lnTo>
                  <a:lnTo>
                    <a:pt x="608" y="52"/>
                  </a:lnTo>
                  <a:lnTo>
                    <a:pt x="527" y="74"/>
                  </a:lnTo>
                  <a:lnTo>
                    <a:pt x="451" y="99"/>
                  </a:lnTo>
                  <a:lnTo>
                    <a:pt x="379" y="127"/>
                  </a:lnTo>
                  <a:lnTo>
                    <a:pt x="312" y="158"/>
                  </a:lnTo>
                  <a:lnTo>
                    <a:pt x="250" y="192"/>
                  </a:lnTo>
                  <a:lnTo>
                    <a:pt x="195" y="229"/>
                  </a:lnTo>
                  <a:lnTo>
                    <a:pt x="145" y="267"/>
                  </a:lnTo>
                  <a:lnTo>
                    <a:pt x="67" y="352"/>
                  </a:lnTo>
                  <a:lnTo>
                    <a:pt x="17" y="443"/>
                  </a:lnTo>
                  <a:lnTo>
                    <a:pt x="0" y="540"/>
                  </a:lnTo>
                  <a:lnTo>
                    <a:pt x="4" y="589"/>
                  </a:lnTo>
                  <a:lnTo>
                    <a:pt x="38" y="684"/>
                  </a:lnTo>
                  <a:lnTo>
                    <a:pt x="102" y="771"/>
                  </a:lnTo>
                  <a:lnTo>
                    <a:pt x="195" y="851"/>
                  </a:lnTo>
                  <a:lnTo>
                    <a:pt x="250" y="888"/>
                  </a:lnTo>
                  <a:lnTo>
                    <a:pt x="312" y="922"/>
                  </a:lnTo>
                  <a:lnTo>
                    <a:pt x="379" y="953"/>
                  </a:lnTo>
                  <a:lnTo>
                    <a:pt x="451" y="981"/>
                  </a:lnTo>
                  <a:lnTo>
                    <a:pt x="527" y="1006"/>
                  </a:lnTo>
                  <a:lnTo>
                    <a:pt x="608" y="1028"/>
                  </a:lnTo>
                  <a:lnTo>
                    <a:pt x="693" y="1046"/>
                  </a:lnTo>
                  <a:lnTo>
                    <a:pt x="781" y="1061"/>
                  </a:lnTo>
                  <a:lnTo>
                    <a:pt x="873" y="1071"/>
                  </a:lnTo>
                  <a:lnTo>
                    <a:pt x="968" y="1078"/>
                  </a:lnTo>
                  <a:lnTo>
                    <a:pt x="1064" y="1080"/>
                  </a:lnTo>
                  <a:lnTo>
                    <a:pt x="1161" y="1078"/>
                  </a:lnTo>
                  <a:lnTo>
                    <a:pt x="1256" y="1071"/>
                  </a:lnTo>
                  <a:lnTo>
                    <a:pt x="1347" y="1061"/>
                  </a:lnTo>
                  <a:lnTo>
                    <a:pt x="1436" y="1046"/>
                  </a:lnTo>
                  <a:lnTo>
                    <a:pt x="1521" y="1028"/>
                  </a:lnTo>
                  <a:lnTo>
                    <a:pt x="1602" y="1006"/>
                  </a:lnTo>
                  <a:lnTo>
                    <a:pt x="1678" y="981"/>
                  </a:lnTo>
                  <a:lnTo>
                    <a:pt x="1750" y="953"/>
                  </a:lnTo>
                  <a:lnTo>
                    <a:pt x="1817" y="922"/>
                  </a:lnTo>
                  <a:lnTo>
                    <a:pt x="1878" y="888"/>
                  </a:lnTo>
                  <a:lnTo>
                    <a:pt x="1934" y="851"/>
                  </a:lnTo>
                  <a:lnTo>
                    <a:pt x="1983" y="813"/>
                  </a:lnTo>
                  <a:lnTo>
                    <a:pt x="2062" y="728"/>
                  </a:lnTo>
                  <a:lnTo>
                    <a:pt x="2112" y="637"/>
                  </a:lnTo>
                  <a:lnTo>
                    <a:pt x="2129" y="540"/>
                  </a:lnTo>
                  <a:lnTo>
                    <a:pt x="2124" y="491"/>
                  </a:lnTo>
                  <a:lnTo>
                    <a:pt x="2091" y="396"/>
                  </a:lnTo>
                  <a:lnTo>
                    <a:pt x="2026" y="309"/>
                  </a:lnTo>
                  <a:lnTo>
                    <a:pt x="1934" y="229"/>
                  </a:lnTo>
                  <a:lnTo>
                    <a:pt x="1878" y="192"/>
                  </a:lnTo>
                  <a:lnTo>
                    <a:pt x="1817" y="158"/>
                  </a:lnTo>
                  <a:lnTo>
                    <a:pt x="1750" y="127"/>
                  </a:lnTo>
                  <a:lnTo>
                    <a:pt x="1678" y="99"/>
                  </a:lnTo>
                  <a:lnTo>
                    <a:pt x="1602" y="74"/>
                  </a:lnTo>
                  <a:lnTo>
                    <a:pt x="1521" y="52"/>
                  </a:lnTo>
                  <a:lnTo>
                    <a:pt x="1436" y="34"/>
                  </a:lnTo>
                  <a:lnTo>
                    <a:pt x="1347" y="19"/>
                  </a:lnTo>
                  <a:lnTo>
                    <a:pt x="1256" y="9"/>
                  </a:lnTo>
                  <a:lnTo>
                    <a:pt x="1161" y="2"/>
                  </a:lnTo>
                  <a:lnTo>
                    <a:pt x="1064" y="0"/>
                  </a:lnTo>
                  <a:close/>
                </a:path>
              </a:pathLst>
            </a:custGeom>
            <a:solidFill>
              <a:srgbClr val="A9D18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MX"/>
            </a:p>
          </p:txBody>
        </p:sp>
        <p:sp>
          <p:nvSpPr>
            <p:cNvPr id="80" name="Text Box 418"/>
            <p:cNvSpPr txBox="1">
              <a:spLocks noChangeArrowheads="1"/>
            </p:cNvSpPr>
            <p:nvPr/>
          </p:nvSpPr>
          <p:spPr bwMode="auto">
            <a:xfrm>
              <a:off x="0" y="0"/>
              <a:ext cx="2129" cy="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Bef>
                  <a:spcPts val="50"/>
                </a:spcBef>
                <a:spcAft>
                  <a:spcPts val="0"/>
                </a:spcAft>
              </a:pPr>
              <a:r>
                <a:rPr lang="es-ES" sz="1000">
                  <a:effectLst/>
                  <a:latin typeface="Verdana" panose="020B0604030504040204" pitchFamily="34" charset="0"/>
                  <a:ea typeface="Verdana" panose="020B0604030504040204" pitchFamily="34" charset="0"/>
                  <a:cs typeface="Verdana" panose="020B0604030504040204" pitchFamily="34" charset="0"/>
                </a:rPr>
                <a:t> </a:t>
              </a:r>
              <a:endParaRPr lang="es-MX" sz="1100">
                <a:effectLst/>
                <a:latin typeface="Verdana" panose="020B0604030504040204" pitchFamily="34" charset="0"/>
                <a:ea typeface="Verdana" panose="020B0604030504040204" pitchFamily="34" charset="0"/>
                <a:cs typeface="Verdana" panose="020B0604030504040204" pitchFamily="34" charset="0"/>
              </a:endParaRPr>
            </a:p>
            <a:p>
              <a:pPr marL="302260" marR="296545" indent="-1905" algn="ctr">
                <a:lnSpc>
                  <a:spcPct val="98000"/>
                </a:lnSpc>
                <a:spcAft>
                  <a:spcPts val="0"/>
                </a:spcAft>
              </a:pPr>
              <a:r>
                <a:rPr lang="es-ES" sz="800">
                  <a:effectLst/>
                  <a:latin typeface="Verdana" panose="020B0604030504040204" pitchFamily="34" charset="0"/>
                  <a:ea typeface="Verdana" panose="020B0604030504040204" pitchFamily="34" charset="0"/>
                  <a:cs typeface="Verdana" panose="020B0604030504040204" pitchFamily="34" charset="0"/>
                </a:rPr>
                <a:t>El contrato no contiene un arrendamiento</a:t>
              </a:r>
              <a:endParaRPr lang="es-MX" sz="1100">
                <a:effectLst/>
                <a:latin typeface="Verdana" panose="020B0604030504040204" pitchFamily="34" charset="0"/>
                <a:ea typeface="Verdana" panose="020B0604030504040204" pitchFamily="34" charset="0"/>
                <a:cs typeface="Verdana" panose="020B0604030504040204" pitchFamily="34" charset="0"/>
              </a:endParaRPr>
            </a:p>
          </p:txBody>
        </p:sp>
      </p:grpSp>
      <p:sp>
        <p:nvSpPr>
          <p:cNvPr id="3" name="Rectangle 2"/>
          <p:cNvSpPr>
            <a:spLocks noChangeArrowheads="1"/>
          </p:cNvSpPr>
          <p:nvPr/>
        </p:nvSpPr>
        <p:spPr bwMode="auto">
          <a:xfrm>
            <a:off x="1615925" y="-202663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69" name="AutoShape 10"/>
          <p:cNvSpPr>
            <a:spLocks/>
          </p:cNvSpPr>
          <p:nvPr/>
        </p:nvSpPr>
        <p:spPr bwMode="auto">
          <a:xfrm>
            <a:off x="5155415" y="4602130"/>
            <a:ext cx="103505" cy="388620"/>
          </a:xfrm>
          <a:custGeom>
            <a:avLst/>
            <a:gdLst>
              <a:gd name="T0" fmla="+- 0 5658 5574"/>
              <a:gd name="T1" fmla="*/ T0 w 163"/>
              <a:gd name="T2" fmla="+- 0 523 -89"/>
              <a:gd name="T3" fmla="*/ 523 h 612"/>
              <a:gd name="T4" fmla="+- 0 5652 5574"/>
              <a:gd name="T5" fmla="*/ T4 w 163"/>
              <a:gd name="T6" fmla="+- 0 513 -89"/>
              <a:gd name="T7" fmla="*/ 513 h 612"/>
              <a:gd name="T8" fmla="+- 0 5647 5574"/>
              <a:gd name="T9" fmla="*/ T8 w 163"/>
              <a:gd name="T10" fmla="+- 0 466 -89"/>
              <a:gd name="T11" fmla="*/ 466 h 612"/>
              <a:gd name="T12" fmla="+- 0 5647 5574"/>
              <a:gd name="T13" fmla="*/ T12 w 163"/>
              <a:gd name="T14" fmla="+- 0 506 -89"/>
              <a:gd name="T15" fmla="*/ 506 h 612"/>
              <a:gd name="T16" fmla="+- 0 5652 5574"/>
              <a:gd name="T17" fmla="*/ T16 w 163"/>
              <a:gd name="T18" fmla="+- 0 513 -89"/>
              <a:gd name="T19" fmla="*/ 513 h 612"/>
              <a:gd name="T20" fmla="+- 0 5663 5574"/>
              <a:gd name="T21" fmla="*/ T20 w 163"/>
              <a:gd name="T22" fmla="+- 0 512 -89"/>
              <a:gd name="T23" fmla="*/ 512 h 612"/>
              <a:gd name="T24" fmla="+- 0 5667 5574"/>
              <a:gd name="T25" fmla="*/ T24 w 163"/>
              <a:gd name="T26" fmla="+- 0 498 -89"/>
              <a:gd name="T27" fmla="*/ 498 h 612"/>
              <a:gd name="T28" fmla="+- 0 5657 5574"/>
              <a:gd name="T29" fmla="*/ T28 w 163"/>
              <a:gd name="T30" fmla="+- 0 483 -89"/>
              <a:gd name="T31" fmla="*/ 483 h 612"/>
              <a:gd name="T32" fmla="+- 0 5663 5574"/>
              <a:gd name="T33" fmla="*/ T32 w 163"/>
              <a:gd name="T34" fmla="+- 0 512 -89"/>
              <a:gd name="T35" fmla="*/ 512 h 612"/>
              <a:gd name="T36" fmla="+- 0 5663 5574"/>
              <a:gd name="T37" fmla="*/ T36 w 163"/>
              <a:gd name="T38" fmla="+- 0 513 -89"/>
              <a:gd name="T39" fmla="*/ 513 h 612"/>
              <a:gd name="T40" fmla="+- 0 5667 5574"/>
              <a:gd name="T41" fmla="*/ T40 w 163"/>
              <a:gd name="T42" fmla="+- 0 505 -89"/>
              <a:gd name="T43" fmla="*/ 505 h 612"/>
              <a:gd name="T44" fmla="+- 0 5667 5574"/>
              <a:gd name="T45" fmla="*/ T44 w 163"/>
              <a:gd name="T46" fmla="+- 0 508 -89"/>
              <a:gd name="T47" fmla="*/ 508 h 612"/>
              <a:gd name="T48" fmla="+- 0 5647 5574"/>
              <a:gd name="T49" fmla="*/ T48 w 163"/>
              <a:gd name="T50" fmla="+- 0 506 -89"/>
              <a:gd name="T51" fmla="*/ 506 h 612"/>
              <a:gd name="T52" fmla="+- 0 5651 5574"/>
              <a:gd name="T53" fmla="*/ T52 w 163"/>
              <a:gd name="T54" fmla="+- 0 512 -89"/>
              <a:gd name="T55" fmla="*/ 512 h 612"/>
              <a:gd name="T56" fmla="+- 0 5585 5574"/>
              <a:gd name="T57" fmla="*/ T56 w 163"/>
              <a:gd name="T58" fmla="+- 0 373 -89"/>
              <a:gd name="T59" fmla="*/ 373 h 612"/>
              <a:gd name="T60" fmla="+- 0 5576 5574"/>
              <a:gd name="T61" fmla="*/ T60 w 163"/>
              <a:gd name="T62" fmla="+- 0 378 -89"/>
              <a:gd name="T63" fmla="*/ 378 h 612"/>
              <a:gd name="T64" fmla="+- 0 5577 5574"/>
              <a:gd name="T65" fmla="*/ T64 w 163"/>
              <a:gd name="T66" fmla="+- 0 389 -89"/>
              <a:gd name="T67" fmla="*/ 389 h 612"/>
              <a:gd name="T68" fmla="+- 0 5647 5574"/>
              <a:gd name="T69" fmla="*/ T68 w 163"/>
              <a:gd name="T70" fmla="+- 0 498 -89"/>
              <a:gd name="T71" fmla="*/ 498 h 612"/>
              <a:gd name="T72" fmla="+- 0 5594 5574"/>
              <a:gd name="T73" fmla="*/ T72 w 163"/>
              <a:gd name="T74" fmla="+- 0 379 -89"/>
              <a:gd name="T75" fmla="*/ 379 h 612"/>
              <a:gd name="T76" fmla="+- 0 5585 5574"/>
              <a:gd name="T77" fmla="*/ T76 w 163"/>
              <a:gd name="T78" fmla="+- 0 373 -89"/>
              <a:gd name="T79" fmla="*/ 373 h 612"/>
              <a:gd name="T80" fmla="+- 0 5719 5574"/>
              <a:gd name="T81" fmla="*/ T80 w 163"/>
              <a:gd name="T82" fmla="+- 0 372 -89"/>
              <a:gd name="T83" fmla="*/ 372 h 612"/>
              <a:gd name="T84" fmla="+- 0 5667 5574"/>
              <a:gd name="T85" fmla="*/ T84 w 163"/>
              <a:gd name="T86" fmla="+- 0 466 -89"/>
              <a:gd name="T87" fmla="*/ 466 h 612"/>
              <a:gd name="T88" fmla="+- 0 5667 5574"/>
              <a:gd name="T89" fmla="*/ T88 w 163"/>
              <a:gd name="T90" fmla="+- 0 505 -89"/>
              <a:gd name="T91" fmla="*/ 505 h 612"/>
              <a:gd name="T92" fmla="+- 0 5737 5574"/>
              <a:gd name="T93" fmla="*/ T92 w 163"/>
              <a:gd name="T94" fmla="+- 0 382 -89"/>
              <a:gd name="T95" fmla="*/ 382 h 612"/>
              <a:gd name="T96" fmla="+- 0 5730 5574"/>
              <a:gd name="T97" fmla="*/ T96 w 163"/>
              <a:gd name="T98" fmla="+- 0 373 -89"/>
              <a:gd name="T99" fmla="*/ 373 h 612"/>
              <a:gd name="T100" fmla="+- 0 5657 5574"/>
              <a:gd name="T101" fmla="*/ T100 w 163"/>
              <a:gd name="T102" fmla="+- 0 483 -89"/>
              <a:gd name="T103" fmla="*/ 483 h 612"/>
              <a:gd name="T104" fmla="+- 0 5666 5574"/>
              <a:gd name="T105" fmla="*/ T104 w 163"/>
              <a:gd name="T106" fmla="+- 0 498 -89"/>
              <a:gd name="T107" fmla="*/ 498 h 612"/>
              <a:gd name="T108" fmla="+- 0 5667 5574"/>
              <a:gd name="T109" fmla="*/ T108 w 163"/>
              <a:gd name="T110" fmla="+- 0 466 -89"/>
              <a:gd name="T111" fmla="*/ 466 h 612"/>
              <a:gd name="T112" fmla="+- 0 5666 5574"/>
              <a:gd name="T113" fmla="*/ T112 w 163"/>
              <a:gd name="T114" fmla="+- 0 498 -89"/>
              <a:gd name="T115" fmla="*/ 498 h 612"/>
              <a:gd name="T116" fmla="+- 0 5667 5574"/>
              <a:gd name="T117" fmla="*/ T116 w 163"/>
              <a:gd name="T118" fmla="+- 0 498 -89"/>
              <a:gd name="T119" fmla="*/ 498 h 612"/>
              <a:gd name="T120" fmla="+- 0 5653 5574"/>
              <a:gd name="T121" fmla="*/ T120 w 163"/>
              <a:gd name="T122" fmla="+- 0 -89 -89"/>
              <a:gd name="T123" fmla="*/ -89 h 612"/>
              <a:gd name="T124" fmla="+- 0 5638 5574"/>
              <a:gd name="T125" fmla="*/ T124 w 163"/>
              <a:gd name="T126" fmla="+- 0 -85 -89"/>
              <a:gd name="T127" fmla="*/ -85 h 612"/>
              <a:gd name="T128" fmla="+- 0 5647 5574"/>
              <a:gd name="T129" fmla="*/ T128 w 163"/>
              <a:gd name="T130" fmla="+- 0 466 -89"/>
              <a:gd name="T131" fmla="*/ 466 h 612"/>
              <a:gd name="T132" fmla="+- 0 5667 5574"/>
              <a:gd name="T133" fmla="*/ T132 w 163"/>
              <a:gd name="T134" fmla="+- 0 466 -89"/>
              <a:gd name="T135" fmla="*/ 466 h 612"/>
              <a:gd name="T136" fmla="+- 0 5658 5574"/>
              <a:gd name="T137" fmla="*/ T136 w 163"/>
              <a:gd name="T138" fmla="+- 0 -85 -89"/>
              <a:gd name="T139" fmla="*/ -85 h 61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Lst>
            <a:rect l="0" t="0" r="r" b="b"/>
            <a:pathLst>
              <a:path w="163" h="612">
                <a:moveTo>
                  <a:pt x="77" y="601"/>
                </a:moveTo>
                <a:lnTo>
                  <a:pt x="84" y="612"/>
                </a:lnTo>
                <a:lnTo>
                  <a:pt x="89" y="602"/>
                </a:lnTo>
                <a:lnTo>
                  <a:pt x="78" y="602"/>
                </a:lnTo>
                <a:lnTo>
                  <a:pt x="77" y="601"/>
                </a:lnTo>
                <a:close/>
                <a:moveTo>
                  <a:pt x="73" y="555"/>
                </a:moveTo>
                <a:lnTo>
                  <a:pt x="73" y="587"/>
                </a:lnTo>
                <a:lnTo>
                  <a:pt x="73" y="595"/>
                </a:lnTo>
                <a:lnTo>
                  <a:pt x="77" y="601"/>
                </a:lnTo>
                <a:lnTo>
                  <a:pt x="78" y="602"/>
                </a:lnTo>
                <a:lnTo>
                  <a:pt x="89" y="602"/>
                </a:lnTo>
                <a:lnTo>
                  <a:pt x="89" y="601"/>
                </a:lnTo>
                <a:lnTo>
                  <a:pt x="93" y="594"/>
                </a:lnTo>
                <a:lnTo>
                  <a:pt x="93" y="587"/>
                </a:lnTo>
                <a:lnTo>
                  <a:pt x="75" y="587"/>
                </a:lnTo>
                <a:lnTo>
                  <a:pt x="83" y="572"/>
                </a:lnTo>
                <a:lnTo>
                  <a:pt x="73" y="555"/>
                </a:lnTo>
                <a:close/>
                <a:moveTo>
                  <a:pt x="89" y="601"/>
                </a:moveTo>
                <a:lnTo>
                  <a:pt x="89" y="602"/>
                </a:lnTo>
                <a:lnTo>
                  <a:pt x="89" y="601"/>
                </a:lnTo>
                <a:close/>
                <a:moveTo>
                  <a:pt x="93" y="594"/>
                </a:moveTo>
                <a:lnTo>
                  <a:pt x="89" y="601"/>
                </a:lnTo>
                <a:lnTo>
                  <a:pt x="93" y="597"/>
                </a:lnTo>
                <a:lnTo>
                  <a:pt x="93" y="594"/>
                </a:lnTo>
                <a:close/>
                <a:moveTo>
                  <a:pt x="73" y="595"/>
                </a:moveTo>
                <a:lnTo>
                  <a:pt x="73" y="597"/>
                </a:lnTo>
                <a:lnTo>
                  <a:pt x="77" y="601"/>
                </a:lnTo>
                <a:lnTo>
                  <a:pt x="73" y="595"/>
                </a:lnTo>
                <a:close/>
                <a:moveTo>
                  <a:pt x="11" y="462"/>
                </a:moveTo>
                <a:lnTo>
                  <a:pt x="6" y="464"/>
                </a:lnTo>
                <a:lnTo>
                  <a:pt x="2" y="467"/>
                </a:lnTo>
                <a:lnTo>
                  <a:pt x="0" y="473"/>
                </a:lnTo>
                <a:lnTo>
                  <a:pt x="3" y="478"/>
                </a:lnTo>
                <a:lnTo>
                  <a:pt x="73" y="595"/>
                </a:lnTo>
                <a:lnTo>
                  <a:pt x="73" y="587"/>
                </a:lnTo>
                <a:lnTo>
                  <a:pt x="73" y="555"/>
                </a:lnTo>
                <a:lnTo>
                  <a:pt x="20" y="468"/>
                </a:lnTo>
                <a:lnTo>
                  <a:pt x="17" y="463"/>
                </a:lnTo>
                <a:lnTo>
                  <a:pt x="11" y="462"/>
                </a:lnTo>
                <a:close/>
                <a:moveTo>
                  <a:pt x="152" y="459"/>
                </a:moveTo>
                <a:lnTo>
                  <a:pt x="145" y="461"/>
                </a:lnTo>
                <a:lnTo>
                  <a:pt x="143" y="466"/>
                </a:lnTo>
                <a:lnTo>
                  <a:pt x="93" y="555"/>
                </a:lnTo>
                <a:lnTo>
                  <a:pt x="93" y="587"/>
                </a:lnTo>
                <a:lnTo>
                  <a:pt x="93" y="594"/>
                </a:lnTo>
                <a:lnTo>
                  <a:pt x="160" y="476"/>
                </a:lnTo>
                <a:lnTo>
                  <a:pt x="163" y="471"/>
                </a:lnTo>
                <a:lnTo>
                  <a:pt x="161" y="465"/>
                </a:lnTo>
                <a:lnTo>
                  <a:pt x="156" y="462"/>
                </a:lnTo>
                <a:lnTo>
                  <a:pt x="152" y="459"/>
                </a:lnTo>
                <a:close/>
                <a:moveTo>
                  <a:pt x="83" y="572"/>
                </a:moveTo>
                <a:lnTo>
                  <a:pt x="75" y="587"/>
                </a:lnTo>
                <a:lnTo>
                  <a:pt x="92" y="587"/>
                </a:lnTo>
                <a:lnTo>
                  <a:pt x="83" y="572"/>
                </a:lnTo>
                <a:close/>
                <a:moveTo>
                  <a:pt x="93" y="555"/>
                </a:moveTo>
                <a:lnTo>
                  <a:pt x="83" y="572"/>
                </a:lnTo>
                <a:lnTo>
                  <a:pt x="92" y="587"/>
                </a:lnTo>
                <a:lnTo>
                  <a:pt x="75" y="587"/>
                </a:lnTo>
                <a:lnTo>
                  <a:pt x="93" y="587"/>
                </a:lnTo>
                <a:lnTo>
                  <a:pt x="93" y="555"/>
                </a:lnTo>
                <a:close/>
                <a:moveTo>
                  <a:pt x="79" y="0"/>
                </a:moveTo>
                <a:lnTo>
                  <a:pt x="68" y="0"/>
                </a:lnTo>
                <a:lnTo>
                  <a:pt x="64" y="4"/>
                </a:lnTo>
                <a:lnTo>
                  <a:pt x="64" y="10"/>
                </a:lnTo>
                <a:lnTo>
                  <a:pt x="73" y="555"/>
                </a:lnTo>
                <a:lnTo>
                  <a:pt x="83" y="572"/>
                </a:lnTo>
                <a:lnTo>
                  <a:pt x="93" y="555"/>
                </a:lnTo>
                <a:lnTo>
                  <a:pt x="84" y="10"/>
                </a:lnTo>
                <a:lnTo>
                  <a:pt x="84" y="4"/>
                </a:lnTo>
                <a:lnTo>
                  <a:pt x="7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MX"/>
          </a:p>
        </p:txBody>
      </p:sp>
      <p:sp>
        <p:nvSpPr>
          <p:cNvPr id="4" name="Rectangle 3"/>
          <p:cNvSpPr>
            <a:spLocks noChangeArrowheads="1"/>
          </p:cNvSpPr>
          <p:nvPr/>
        </p:nvSpPr>
        <p:spPr bwMode="auto">
          <a:xfrm>
            <a:off x="1615925" y="-150911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100" b="0" i="0" u="none" strike="noStrike" cap="none" normalizeH="0" baseline="0" smtClean="0">
                <a:ln>
                  <a:noFill/>
                </a:ln>
                <a:solidFill>
                  <a:schemeClr val="tx1"/>
                </a:solidFill>
                <a:effectLst/>
                <a:latin typeface="Arial" panose="020B0604020202020204" pitchFamily="34" charset="0"/>
                <a:ea typeface="Arial" panose="020B0604020202020204" pitchFamily="34" charset="0"/>
              </a:rPr>
              <a:t>No</a:t>
            </a:r>
            <a:endParaRPr kumimoji="0" lang="es-MX" sz="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panose="020B0604020202020204" pitchFamily="34" charset="0"/>
            </a:endParaRPr>
          </a:p>
        </p:txBody>
      </p:sp>
      <p:sp>
        <p:nvSpPr>
          <p:cNvPr id="70" name="AutoShape 10"/>
          <p:cNvSpPr>
            <a:spLocks/>
          </p:cNvSpPr>
          <p:nvPr/>
        </p:nvSpPr>
        <p:spPr bwMode="auto">
          <a:xfrm>
            <a:off x="5163353" y="5657502"/>
            <a:ext cx="103505" cy="388620"/>
          </a:xfrm>
          <a:custGeom>
            <a:avLst/>
            <a:gdLst>
              <a:gd name="T0" fmla="+- 0 5658 5574"/>
              <a:gd name="T1" fmla="*/ T0 w 163"/>
              <a:gd name="T2" fmla="+- 0 523 -89"/>
              <a:gd name="T3" fmla="*/ 523 h 612"/>
              <a:gd name="T4" fmla="+- 0 5652 5574"/>
              <a:gd name="T5" fmla="*/ T4 w 163"/>
              <a:gd name="T6" fmla="+- 0 513 -89"/>
              <a:gd name="T7" fmla="*/ 513 h 612"/>
              <a:gd name="T8" fmla="+- 0 5647 5574"/>
              <a:gd name="T9" fmla="*/ T8 w 163"/>
              <a:gd name="T10" fmla="+- 0 466 -89"/>
              <a:gd name="T11" fmla="*/ 466 h 612"/>
              <a:gd name="T12" fmla="+- 0 5647 5574"/>
              <a:gd name="T13" fmla="*/ T12 w 163"/>
              <a:gd name="T14" fmla="+- 0 506 -89"/>
              <a:gd name="T15" fmla="*/ 506 h 612"/>
              <a:gd name="T16" fmla="+- 0 5652 5574"/>
              <a:gd name="T17" fmla="*/ T16 w 163"/>
              <a:gd name="T18" fmla="+- 0 513 -89"/>
              <a:gd name="T19" fmla="*/ 513 h 612"/>
              <a:gd name="T20" fmla="+- 0 5663 5574"/>
              <a:gd name="T21" fmla="*/ T20 w 163"/>
              <a:gd name="T22" fmla="+- 0 512 -89"/>
              <a:gd name="T23" fmla="*/ 512 h 612"/>
              <a:gd name="T24" fmla="+- 0 5667 5574"/>
              <a:gd name="T25" fmla="*/ T24 w 163"/>
              <a:gd name="T26" fmla="+- 0 498 -89"/>
              <a:gd name="T27" fmla="*/ 498 h 612"/>
              <a:gd name="T28" fmla="+- 0 5657 5574"/>
              <a:gd name="T29" fmla="*/ T28 w 163"/>
              <a:gd name="T30" fmla="+- 0 483 -89"/>
              <a:gd name="T31" fmla="*/ 483 h 612"/>
              <a:gd name="T32" fmla="+- 0 5663 5574"/>
              <a:gd name="T33" fmla="*/ T32 w 163"/>
              <a:gd name="T34" fmla="+- 0 512 -89"/>
              <a:gd name="T35" fmla="*/ 512 h 612"/>
              <a:gd name="T36" fmla="+- 0 5663 5574"/>
              <a:gd name="T37" fmla="*/ T36 w 163"/>
              <a:gd name="T38" fmla="+- 0 513 -89"/>
              <a:gd name="T39" fmla="*/ 513 h 612"/>
              <a:gd name="T40" fmla="+- 0 5667 5574"/>
              <a:gd name="T41" fmla="*/ T40 w 163"/>
              <a:gd name="T42" fmla="+- 0 505 -89"/>
              <a:gd name="T43" fmla="*/ 505 h 612"/>
              <a:gd name="T44" fmla="+- 0 5667 5574"/>
              <a:gd name="T45" fmla="*/ T44 w 163"/>
              <a:gd name="T46" fmla="+- 0 508 -89"/>
              <a:gd name="T47" fmla="*/ 508 h 612"/>
              <a:gd name="T48" fmla="+- 0 5647 5574"/>
              <a:gd name="T49" fmla="*/ T48 w 163"/>
              <a:gd name="T50" fmla="+- 0 506 -89"/>
              <a:gd name="T51" fmla="*/ 506 h 612"/>
              <a:gd name="T52" fmla="+- 0 5651 5574"/>
              <a:gd name="T53" fmla="*/ T52 w 163"/>
              <a:gd name="T54" fmla="+- 0 512 -89"/>
              <a:gd name="T55" fmla="*/ 512 h 612"/>
              <a:gd name="T56" fmla="+- 0 5585 5574"/>
              <a:gd name="T57" fmla="*/ T56 w 163"/>
              <a:gd name="T58" fmla="+- 0 373 -89"/>
              <a:gd name="T59" fmla="*/ 373 h 612"/>
              <a:gd name="T60" fmla="+- 0 5576 5574"/>
              <a:gd name="T61" fmla="*/ T60 w 163"/>
              <a:gd name="T62" fmla="+- 0 378 -89"/>
              <a:gd name="T63" fmla="*/ 378 h 612"/>
              <a:gd name="T64" fmla="+- 0 5577 5574"/>
              <a:gd name="T65" fmla="*/ T64 w 163"/>
              <a:gd name="T66" fmla="+- 0 389 -89"/>
              <a:gd name="T67" fmla="*/ 389 h 612"/>
              <a:gd name="T68" fmla="+- 0 5647 5574"/>
              <a:gd name="T69" fmla="*/ T68 w 163"/>
              <a:gd name="T70" fmla="+- 0 498 -89"/>
              <a:gd name="T71" fmla="*/ 498 h 612"/>
              <a:gd name="T72" fmla="+- 0 5594 5574"/>
              <a:gd name="T73" fmla="*/ T72 w 163"/>
              <a:gd name="T74" fmla="+- 0 379 -89"/>
              <a:gd name="T75" fmla="*/ 379 h 612"/>
              <a:gd name="T76" fmla="+- 0 5585 5574"/>
              <a:gd name="T77" fmla="*/ T76 w 163"/>
              <a:gd name="T78" fmla="+- 0 373 -89"/>
              <a:gd name="T79" fmla="*/ 373 h 612"/>
              <a:gd name="T80" fmla="+- 0 5719 5574"/>
              <a:gd name="T81" fmla="*/ T80 w 163"/>
              <a:gd name="T82" fmla="+- 0 372 -89"/>
              <a:gd name="T83" fmla="*/ 372 h 612"/>
              <a:gd name="T84" fmla="+- 0 5667 5574"/>
              <a:gd name="T85" fmla="*/ T84 w 163"/>
              <a:gd name="T86" fmla="+- 0 466 -89"/>
              <a:gd name="T87" fmla="*/ 466 h 612"/>
              <a:gd name="T88" fmla="+- 0 5667 5574"/>
              <a:gd name="T89" fmla="*/ T88 w 163"/>
              <a:gd name="T90" fmla="+- 0 505 -89"/>
              <a:gd name="T91" fmla="*/ 505 h 612"/>
              <a:gd name="T92" fmla="+- 0 5737 5574"/>
              <a:gd name="T93" fmla="*/ T92 w 163"/>
              <a:gd name="T94" fmla="+- 0 382 -89"/>
              <a:gd name="T95" fmla="*/ 382 h 612"/>
              <a:gd name="T96" fmla="+- 0 5730 5574"/>
              <a:gd name="T97" fmla="*/ T96 w 163"/>
              <a:gd name="T98" fmla="+- 0 373 -89"/>
              <a:gd name="T99" fmla="*/ 373 h 612"/>
              <a:gd name="T100" fmla="+- 0 5657 5574"/>
              <a:gd name="T101" fmla="*/ T100 w 163"/>
              <a:gd name="T102" fmla="+- 0 483 -89"/>
              <a:gd name="T103" fmla="*/ 483 h 612"/>
              <a:gd name="T104" fmla="+- 0 5666 5574"/>
              <a:gd name="T105" fmla="*/ T104 w 163"/>
              <a:gd name="T106" fmla="+- 0 498 -89"/>
              <a:gd name="T107" fmla="*/ 498 h 612"/>
              <a:gd name="T108" fmla="+- 0 5667 5574"/>
              <a:gd name="T109" fmla="*/ T108 w 163"/>
              <a:gd name="T110" fmla="+- 0 466 -89"/>
              <a:gd name="T111" fmla="*/ 466 h 612"/>
              <a:gd name="T112" fmla="+- 0 5666 5574"/>
              <a:gd name="T113" fmla="*/ T112 w 163"/>
              <a:gd name="T114" fmla="+- 0 498 -89"/>
              <a:gd name="T115" fmla="*/ 498 h 612"/>
              <a:gd name="T116" fmla="+- 0 5667 5574"/>
              <a:gd name="T117" fmla="*/ T116 w 163"/>
              <a:gd name="T118" fmla="+- 0 498 -89"/>
              <a:gd name="T119" fmla="*/ 498 h 612"/>
              <a:gd name="T120" fmla="+- 0 5653 5574"/>
              <a:gd name="T121" fmla="*/ T120 w 163"/>
              <a:gd name="T122" fmla="+- 0 -89 -89"/>
              <a:gd name="T123" fmla="*/ -89 h 612"/>
              <a:gd name="T124" fmla="+- 0 5638 5574"/>
              <a:gd name="T125" fmla="*/ T124 w 163"/>
              <a:gd name="T126" fmla="+- 0 -85 -89"/>
              <a:gd name="T127" fmla="*/ -85 h 612"/>
              <a:gd name="T128" fmla="+- 0 5647 5574"/>
              <a:gd name="T129" fmla="*/ T128 w 163"/>
              <a:gd name="T130" fmla="+- 0 466 -89"/>
              <a:gd name="T131" fmla="*/ 466 h 612"/>
              <a:gd name="T132" fmla="+- 0 5667 5574"/>
              <a:gd name="T133" fmla="*/ T132 w 163"/>
              <a:gd name="T134" fmla="+- 0 466 -89"/>
              <a:gd name="T135" fmla="*/ 466 h 612"/>
              <a:gd name="T136" fmla="+- 0 5658 5574"/>
              <a:gd name="T137" fmla="*/ T136 w 163"/>
              <a:gd name="T138" fmla="+- 0 -85 -89"/>
              <a:gd name="T139" fmla="*/ -85 h 61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Lst>
            <a:rect l="0" t="0" r="r" b="b"/>
            <a:pathLst>
              <a:path w="163" h="612">
                <a:moveTo>
                  <a:pt x="77" y="601"/>
                </a:moveTo>
                <a:lnTo>
                  <a:pt x="84" y="612"/>
                </a:lnTo>
                <a:lnTo>
                  <a:pt x="89" y="602"/>
                </a:lnTo>
                <a:lnTo>
                  <a:pt x="78" y="602"/>
                </a:lnTo>
                <a:lnTo>
                  <a:pt x="77" y="601"/>
                </a:lnTo>
                <a:close/>
                <a:moveTo>
                  <a:pt x="73" y="555"/>
                </a:moveTo>
                <a:lnTo>
                  <a:pt x="73" y="587"/>
                </a:lnTo>
                <a:lnTo>
                  <a:pt x="73" y="595"/>
                </a:lnTo>
                <a:lnTo>
                  <a:pt x="77" y="601"/>
                </a:lnTo>
                <a:lnTo>
                  <a:pt x="78" y="602"/>
                </a:lnTo>
                <a:lnTo>
                  <a:pt x="89" y="602"/>
                </a:lnTo>
                <a:lnTo>
                  <a:pt x="89" y="601"/>
                </a:lnTo>
                <a:lnTo>
                  <a:pt x="93" y="594"/>
                </a:lnTo>
                <a:lnTo>
                  <a:pt x="93" y="587"/>
                </a:lnTo>
                <a:lnTo>
                  <a:pt x="75" y="587"/>
                </a:lnTo>
                <a:lnTo>
                  <a:pt x="83" y="572"/>
                </a:lnTo>
                <a:lnTo>
                  <a:pt x="73" y="555"/>
                </a:lnTo>
                <a:close/>
                <a:moveTo>
                  <a:pt x="89" y="601"/>
                </a:moveTo>
                <a:lnTo>
                  <a:pt x="89" y="602"/>
                </a:lnTo>
                <a:lnTo>
                  <a:pt x="89" y="601"/>
                </a:lnTo>
                <a:close/>
                <a:moveTo>
                  <a:pt x="93" y="594"/>
                </a:moveTo>
                <a:lnTo>
                  <a:pt x="89" y="601"/>
                </a:lnTo>
                <a:lnTo>
                  <a:pt x="93" y="597"/>
                </a:lnTo>
                <a:lnTo>
                  <a:pt x="93" y="594"/>
                </a:lnTo>
                <a:close/>
                <a:moveTo>
                  <a:pt x="73" y="595"/>
                </a:moveTo>
                <a:lnTo>
                  <a:pt x="73" y="597"/>
                </a:lnTo>
                <a:lnTo>
                  <a:pt x="77" y="601"/>
                </a:lnTo>
                <a:lnTo>
                  <a:pt x="73" y="595"/>
                </a:lnTo>
                <a:close/>
                <a:moveTo>
                  <a:pt x="11" y="462"/>
                </a:moveTo>
                <a:lnTo>
                  <a:pt x="6" y="464"/>
                </a:lnTo>
                <a:lnTo>
                  <a:pt x="2" y="467"/>
                </a:lnTo>
                <a:lnTo>
                  <a:pt x="0" y="473"/>
                </a:lnTo>
                <a:lnTo>
                  <a:pt x="3" y="478"/>
                </a:lnTo>
                <a:lnTo>
                  <a:pt x="73" y="595"/>
                </a:lnTo>
                <a:lnTo>
                  <a:pt x="73" y="587"/>
                </a:lnTo>
                <a:lnTo>
                  <a:pt x="73" y="555"/>
                </a:lnTo>
                <a:lnTo>
                  <a:pt x="20" y="468"/>
                </a:lnTo>
                <a:lnTo>
                  <a:pt x="17" y="463"/>
                </a:lnTo>
                <a:lnTo>
                  <a:pt x="11" y="462"/>
                </a:lnTo>
                <a:close/>
                <a:moveTo>
                  <a:pt x="152" y="459"/>
                </a:moveTo>
                <a:lnTo>
                  <a:pt x="145" y="461"/>
                </a:lnTo>
                <a:lnTo>
                  <a:pt x="143" y="466"/>
                </a:lnTo>
                <a:lnTo>
                  <a:pt x="93" y="555"/>
                </a:lnTo>
                <a:lnTo>
                  <a:pt x="93" y="587"/>
                </a:lnTo>
                <a:lnTo>
                  <a:pt x="93" y="594"/>
                </a:lnTo>
                <a:lnTo>
                  <a:pt x="160" y="476"/>
                </a:lnTo>
                <a:lnTo>
                  <a:pt x="163" y="471"/>
                </a:lnTo>
                <a:lnTo>
                  <a:pt x="161" y="465"/>
                </a:lnTo>
                <a:lnTo>
                  <a:pt x="156" y="462"/>
                </a:lnTo>
                <a:lnTo>
                  <a:pt x="152" y="459"/>
                </a:lnTo>
                <a:close/>
                <a:moveTo>
                  <a:pt x="83" y="572"/>
                </a:moveTo>
                <a:lnTo>
                  <a:pt x="75" y="587"/>
                </a:lnTo>
                <a:lnTo>
                  <a:pt x="92" y="587"/>
                </a:lnTo>
                <a:lnTo>
                  <a:pt x="83" y="572"/>
                </a:lnTo>
                <a:close/>
                <a:moveTo>
                  <a:pt x="93" y="555"/>
                </a:moveTo>
                <a:lnTo>
                  <a:pt x="83" y="572"/>
                </a:lnTo>
                <a:lnTo>
                  <a:pt x="92" y="587"/>
                </a:lnTo>
                <a:lnTo>
                  <a:pt x="75" y="587"/>
                </a:lnTo>
                <a:lnTo>
                  <a:pt x="93" y="587"/>
                </a:lnTo>
                <a:lnTo>
                  <a:pt x="93" y="555"/>
                </a:lnTo>
                <a:close/>
                <a:moveTo>
                  <a:pt x="79" y="0"/>
                </a:moveTo>
                <a:lnTo>
                  <a:pt x="68" y="0"/>
                </a:lnTo>
                <a:lnTo>
                  <a:pt x="64" y="4"/>
                </a:lnTo>
                <a:lnTo>
                  <a:pt x="64" y="10"/>
                </a:lnTo>
                <a:lnTo>
                  <a:pt x="73" y="555"/>
                </a:lnTo>
                <a:lnTo>
                  <a:pt x="83" y="572"/>
                </a:lnTo>
                <a:lnTo>
                  <a:pt x="93" y="555"/>
                </a:lnTo>
                <a:lnTo>
                  <a:pt x="84" y="10"/>
                </a:lnTo>
                <a:lnTo>
                  <a:pt x="84" y="4"/>
                </a:lnTo>
                <a:lnTo>
                  <a:pt x="7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MX"/>
          </a:p>
        </p:txBody>
      </p:sp>
    </p:spTree>
    <p:extLst>
      <p:ext uri="{BB962C8B-B14F-4D97-AF65-F5344CB8AC3E}">
        <p14:creationId xmlns:p14="http://schemas.microsoft.com/office/powerpoint/2010/main" val="27517395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55576" y="1556792"/>
            <a:ext cx="9144000" cy="4032448"/>
          </a:xfrm>
        </p:spPr>
        <p:txBody>
          <a:bodyPr>
            <a:normAutofit/>
          </a:bodyPr>
          <a:lstStyle/>
          <a:p>
            <a:pPr eaLnBrk="1" hangingPunct="1">
              <a:defRPr/>
            </a:pPr>
            <a:r>
              <a:rPr lang="es-MX" sz="2400" dirty="0"/>
              <a:t/>
            </a:r>
            <a:br>
              <a:rPr lang="es-MX" sz="2400" dirty="0"/>
            </a:br>
            <a:endParaRPr lang="es-ES_tradnl" sz="2100" b="1" dirty="0">
              <a:solidFill>
                <a:schemeClr val="accent1"/>
              </a:solidFill>
              <a:effectLst>
                <a:outerShdw blurRad="38100" dist="38100" dir="2700000" algn="tl">
                  <a:srgbClr val="C0C0C0"/>
                </a:outerShdw>
              </a:effectLst>
            </a:endParaRPr>
          </a:p>
        </p:txBody>
      </p:sp>
      <p:pic>
        <p:nvPicPr>
          <p:cNvPr id="5" name="3 Imagen" descr="H:\RochaSilva.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0"/>
            <a:ext cx="3600400" cy="676275"/>
          </a:xfrm>
          <a:prstGeom prst="rect">
            <a:avLst/>
          </a:prstGeom>
          <a:noFill/>
          <a:ln w="9525">
            <a:noFill/>
            <a:miter lim="800000"/>
            <a:headEnd/>
            <a:tailEnd/>
          </a:ln>
        </p:spPr>
      </p:pic>
      <p:sp>
        <p:nvSpPr>
          <p:cNvPr id="2" name="Rectángulo 1">
            <a:extLst>
              <a:ext uri="{FF2B5EF4-FFF2-40B4-BE49-F238E27FC236}">
                <a16:creationId xmlns="" xmlns:a16="http://schemas.microsoft.com/office/drawing/2014/main" id="{04299E3A-27E3-444B-8C19-90126F61AC8F}"/>
              </a:ext>
            </a:extLst>
          </p:cNvPr>
          <p:cNvSpPr/>
          <p:nvPr/>
        </p:nvSpPr>
        <p:spPr>
          <a:xfrm>
            <a:off x="4860032" y="214610"/>
            <a:ext cx="7884368" cy="1200329"/>
          </a:xfrm>
          <a:prstGeom prst="rect">
            <a:avLst/>
          </a:prstGeom>
        </p:spPr>
        <p:txBody>
          <a:bodyPr wrap="square">
            <a:spAutoFit/>
          </a:bodyPr>
          <a:lstStyle/>
          <a:p>
            <a:r>
              <a:rPr lang="es-MX" b="1" dirty="0" smtClean="0"/>
              <a:t>RESUMEN EJECUTIVO</a:t>
            </a:r>
          </a:p>
          <a:p>
            <a:endParaRPr lang="es-MX" b="1" dirty="0" smtClean="0"/>
          </a:p>
          <a:p>
            <a:pPr fontAlgn="base"/>
            <a:endParaRPr lang="es-MX" dirty="0"/>
          </a:p>
          <a:p>
            <a:endParaRPr lang="es-MX" b="1" dirty="0"/>
          </a:p>
        </p:txBody>
      </p:sp>
      <p:sp>
        <p:nvSpPr>
          <p:cNvPr id="15" name="Text Box 978"/>
          <p:cNvSpPr txBox="1">
            <a:spLocks noChangeArrowheads="1"/>
          </p:cNvSpPr>
          <p:nvPr/>
        </p:nvSpPr>
        <p:spPr bwMode="auto">
          <a:xfrm>
            <a:off x="2537142" y="1236028"/>
            <a:ext cx="4374515" cy="469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325880">
              <a:spcBef>
                <a:spcPts val="360"/>
              </a:spcBef>
              <a:spcAft>
                <a:spcPts val="0"/>
              </a:spcAft>
            </a:pPr>
            <a:r>
              <a:rPr lang="es-ES" sz="800" b="1">
                <a:solidFill>
                  <a:srgbClr val="FFFFFF"/>
                </a:solidFill>
                <a:effectLst/>
                <a:latin typeface="Lucida Sans" panose="020B0602030504020204" pitchFamily="34" charset="0"/>
                <a:ea typeface="Calibri" panose="020F0502020204030204" pitchFamily="34" charset="0"/>
              </a:rPr>
              <a:t>Determinar cuándo aplicar la norma</a:t>
            </a:r>
            <a:endParaRPr lang="es-MX" sz="1100">
              <a:effectLst/>
              <a:latin typeface="Calibri" panose="020F0502020204030204" pitchFamily="34" charset="0"/>
              <a:ea typeface="Calibri" panose="020F0502020204030204" pitchFamily="34" charset="0"/>
            </a:endParaRPr>
          </a:p>
          <a:p>
            <a:pPr marL="1132205" marR="1073785" indent="290195">
              <a:lnSpc>
                <a:spcPct val="103000"/>
              </a:lnSpc>
              <a:spcBef>
                <a:spcPts val="45"/>
              </a:spcBef>
              <a:spcAft>
                <a:spcPts val="0"/>
              </a:spcAft>
            </a:pPr>
            <a:r>
              <a:rPr lang="es-ES" sz="800" spc="-15">
                <a:solidFill>
                  <a:srgbClr val="FFFFFF"/>
                </a:solidFill>
                <a:effectLst/>
                <a:latin typeface="Lucida Sans" panose="020B0602030504020204" pitchFamily="34" charset="0"/>
                <a:ea typeface="Calibri" panose="020F0502020204030204" pitchFamily="34" charset="0"/>
              </a:rPr>
              <a:t>Identificar </a:t>
            </a:r>
            <a:r>
              <a:rPr lang="es-ES" sz="800">
                <a:solidFill>
                  <a:srgbClr val="FFFFFF"/>
                </a:solidFill>
                <a:effectLst/>
                <a:latin typeface="Lucida Sans" panose="020B0602030504020204" pitchFamily="34" charset="0"/>
                <a:ea typeface="Calibri" panose="020F0502020204030204" pitchFamily="34" charset="0"/>
              </a:rPr>
              <a:t>el </a:t>
            </a:r>
            <a:r>
              <a:rPr lang="es-ES" sz="800" spc="-15">
                <a:solidFill>
                  <a:srgbClr val="FFFFFF"/>
                </a:solidFill>
                <a:effectLst/>
                <a:latin typeface="Lucida Sans" panose="020B0602030504020204" pitchFamily="34" charset="0"/>
                <a:ea typeface="Calibri" panose="020F0502020204030204" pitchFamily="34" charset="0"/>
              </a:rPr>
              <a:t>arrendamiento </a:t>
            </a:r>
            <a:r>
              <a:rPr lang="es-ES" sz="800" spc="-25">
                <a:solidFill>
                  <a:srgbClr val="FFFFFF"/>
                </a:solidFill>
                <a:effectLst/>
                <a:latin typeface="Lucida Sans" panose="020B0602030504020204" pitchFamily="34" charset="0"/>
                <a:ea typeface="Calibri" panose="020F0502020204030204" pitchFamily="34" charset="0"/>
              </a:rPr>
              <a:t>(3.1-5) </a:t>
            </a:r>
            <a:r>
              <a:rPr lang="es-ES" sz="800" spc="-15">
                <a:solidFill>
                  <a:srgbClr val="FFFFFF"/>
                </a:solidFill>
                <a:effectLst/>
                <a:latin typeface="Lucida Sans" panose="020B0602030504020204" pitchFamily="34" charset="0"/>
                <a:ea typeface="Calibri" panose="020F0502020204030204" pitchFamily="34" charset="0"/>
              </a:rPr>
              <a:t>Decidir </a:t>
            </a:r>
            <a:r>
              <a:rPr lang="es-ES" sz="800">
                <a:solidFill>
                  <a:srgbClr val="FFFFFF"/>
                </a:solidFill>
                <a:effectLst/>
                <a:latin typeface="Lucida Sans" panose="020B0602030504020204" pitchFamily="34" charset="0"/>
                <a:ea typeface="Calibri" panose="020F0502020204030204" pitchFamily="34" charset="0"/>
              </a:rPr>
              <a:t>si </a:t>
            </a:r>
            <a:r>
              <a:rPr lang="es-ES" sz="800" spc="-15">
                <a:solidFill>
                  <a:srgbClr val="FFFFFF"/>
                </a:solidFill>
                <a:effectLst/>
                <a:latin typeface="Lucida Sans" panose="020B0602030504020204" pitchFamily="34" charset="0"/>
                <a:ea typeface="Calibri" panose="020F0502020204030204" pitchFamily="34" charset="0"/>
              </a:rPr>
              <a:t>aplicar </a:t>
            </a:r>
            <a:r>
              <a:rPr lang="es-ES" sz="800">
                <a:solidFill>
                  <a:srgbClr val="FFFFFF"/>
                </a:solidFill>
                <a:effectLst/>
                <a:latin typeface="Lucida Sans" panose="020B0602030504020204" pitchFamily="34" charset="0"/>
                <a:ea typeface="Calibri" panose="020F0502020204030204" pitchFamily="34" charset="0"/>
              </a:rPr>
              <a:t>las </a:t>
            </a:r>
            <a:r>
              <a:rPr lang="es-ES" sz="800" spc="-20">
                <a:solidFill>
                  <a:srgbClr val="FFFFFF"/>
                </a:solidFill>
                <a:effectLst/>
                <a:latin typeface="Lucida Sans" panose="020B0602030504020204" pitchFamily="34" charset="0"/>
                <a:ea typeface="Calibri" panose="020F0502020204030204" pitchFamily="34" charset="0"/>
              </a:rPr>
              <a:t>excepciones </a:t>
            </a:r>
            <a:r>
              <a:rPr lang="es-ES" sz="800" spc="-15">
                <a:solidFill>
                  <a:srgbClr val="FFFFFF"/>
                </a:solidFill>
                <a:effectLst/>
                <a:latin typeface="Lucida Sans" panose="020B0602030504020204" pitchFamily="34" charset="0"/>
                <a:ea typeface="Calibri" panose="020F0502020204030204" pitchFamily="34" charset="0"/>
              </a:rPr>
              <a:t>prácticas (3.6)</a:t>
            </a:r>
            <a:endParaRPr lang="es-MX" sz="1100">
              <a:effectLst/>
              <a:latin typeface="Calibri" panose="020F0502020204030204" pitchFamily="34" charset="0"/>
              <a:ea typeface="Calibri" panose="020F0502020204030204" pitchFamily="34" charset="0"/>
            </a:endParaRPr>
          </a:p>
          <a:p>
            <a:pPr marL="1722120" marR="939165" indent="-749300">
              <a:lnSpc>
                <a:spcPct val="103000"/>
              </a:lnSpc>
              <a:spcBef>
                <a:spcPts val="5"/>
              </a:spcBef>
              <a:spcAft>
                <a:spcPts val="0"/>
              </a:spcAft>
            </a:pPr>
            <a:r>
              <a:rPr lang="es-ES" sz="800" spc="-15">
                <a:solidFill>
                  <a:srgbClr val="FFFFFF"/>
                </a:solidFill>
                <a:effectLst/>
                <a:latin typeface="Lucida Sans" panose="020B0602030504020204" pitchFamily="34" charset="0"/>
                <a:ea typeface="Calibri" panose="020F0502020204030204" pitchFamily="34" charset="0"/>
              </a:rPr>
              <a:t>separar componentes </a:t>
            </a:r>
            <a:r>
              <a:rPr lang="es-ES" sz="800">
                <a:solidFill>
                  <a:srgbClr val="FFFFFF"/>
                </a:solidFill>
                <a:effectLst/>
                <a:latin typeface="Lucida Sans" panose="020B0602030504020204" pitchFamily="34" charset="0"/>
                <a:ea typeface="Calibri" panose="020F0502020204030204" pitchFamily="34" charset="0"/>
              </a:rPr>
              <a:t>de </a:t>
            </a:r>
            <a:r>
              <a:rPr lang="es-ES" sz="800" spc="-15">
                <a:solidFill>
                  <a:srgbClr val="FFFFFF"/>
                </a:solidFill>
                <a:effectLst/>
                <a:latin typeface="Lucida Sans" panose="020B0602030504020204" pitchFamily="34" charset="0"/>
                <a:ea typeface="Calibri" panose="020F0502020204030204" pitchFamily="34" charset="0"/>
              </a:rPr>
              <a:t>arrendamiento </a:t>
            </a:r>
            <a:r>
              <a:rPr lang="es-ES" sz="800">
                <a:solidFill>
                  <a:srgbClr val="FFFFFF"/>
                </a:solidFill>
                <a:effectLst/>
                <a:latin typeface="Lucida Sans" panose="020B0602030504020204" pitchFamily="34" charset="0"/>
                <a:ea typeface="Calibri" panose="020F0502020204030204" pitchFamily="34" charset="0"/>
              </a:rPr>
              <a:t>y </a:t>
            </a:r>
            <a:r>
              <a:rPr lang="es-ES" sz="800" spc="-15">
                <a:solidFill>
                  <a:srgbClr val="FFFFFF"/>
                </a:solidFill>
                <a:effectLst/>
                <a:latin typeface="Lucida Sans" panose="020B0602030504020204" pitchFamily="34" charset="0"/>
                <a:ea typeface="Calibri" panose="020F0502020204030204" pitchFamily="34" charset="0"/>
              </a:rPr>
              <a:t>distintos de arrendamientos (3.7)</a:t>
            </a:r>
            <a:endParaRPr lang="es-MX" sz="1100">
              <a:effectLst/>
              <a:latin typeface="Calibri" panose="020F0502020204030204" pitchFamily="34" charset="0"/>
              <a:ea typeface="Calibri" panose="020F0502020204030204" pitchFamily="34" charset="0"/>
            </a:endParaRPr>
          </a:p>
        </p:txBody>
      </p:sp>
      <p:grpSp>
        <p:nvGrpSpPr>
          <p:cNvPr id="45" name="Group 966"/>
          <p:cNvGrpSpPr>
            <a:grpSpLocks/>
          </p:cNvGrpSpPr>
          <p:nvPr/>
        </p:nvGrpSpPr>
        <p:grpSpPr bwMode="auto">
          <a:xfrm>
            <a:off x="1619164" y="2810165"/>
            <a:ext cx="7416824" cy="4103206"/>
            <a:chOff x="0" y="0"/>
            <a:chExt cx="7664" cy="3921"/>
          </a:xfrm>
        </p:grpSpPr>
        <p:pic>
          <p:nvPicPr>
            <p:cNvPr id="46" name="Picture 97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7664" cy="3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Freeform 969"/>
            <p:cNvSpPr>
              <a:spLocks/>
            </p:cNvSpPr>
            <p:nvPr/>
          </p:nvSpPr>
          <p:spPr bwMode="auto">
            <a:xfrm>
              <a:off x="137" y="3414"/>
              <a:ext cx="3651" cy="455"/>
            </a:xfrm>
            <a:custGeom>
              <a:avLst/>
              <a:gdLst>
                <a:gd name="T0" fmla="+- 0 3588 138"/>
                <a:gd name="T1" fmla="*/ T0 w 3651"/>
                <a:gd name="T2" fmla="+- 0 3415 3415"/>
                <a:gd name="T3" fmla="*/ 3415 h 455"/>
                <a:gd name="T4" fmla="+- 0 338 138"/>
                <a:gd name="T5" fmla="*/ T4 w 3651"/>
                <a:gd name="T6" fmla="+- 0 3415 3415"/>
                <a:gd name="T7" fmla="*/ 3415 h 455"/>
                <a:gd name="T8" fmla="+- 0 222 138"/>
                <a:gd name="T9" fmla="*/ T8 w 3651"/>
                <a:gd name="T10" fmla="+- 0 3418 3415"/>
                <a:gd name="T11" fmla="*/ 3418 h 455"/>
                <a:gd name="T12" fmla="+- 0 163 138"/>
                <a:gd name="T13" fmla="*/ T12 w 3651"/>
                <a:gd name="T14" fmla="+- 0 3440 3415"/>
                <a:gd name="T15" fmla="*/ 3440 h 455"/>
                <a:gd name="T16" fmla="+- 0 141 138"/>
                <a:gd name="T17" fmla="*/ T16 w 3651"/>
                <a:gd name="T18" fmla="+- 0 3499 3415"/>
                <a:gd name="T19" fmla="*/ 3499 h 455"/>
                <a:gd name="T20" fmla="+- 0 138 138"/>
                <a:gd name="T21" fmla="*/ T20 w 3651"/>
                <a:gd name="T22" fmla="+- 0 3615 3415"/>
                <a:gd name="T23" fmla="*/ 3615 h 455"/>
                <a:gd name="T24" fmla="+- 0 138 138"/>
                <a:gd name="T25" fmla="*/ T24 w 3651"/>
                <a:gd name="T26" fmla="+- 0 3669 3415"/>
                <a:gd name="T27" fmla="*/ 3669 h 455"/>
                <a:gd name="T28" fmla="+- 0 141 138"/>
                <a:gd name="T29" fmla="*/ T28 w 3651"/>
                <a:gd name="T30" fmla="+- 0 3785 3415"/>
                <a:gd name="T31" fmla="*/ 3785 h 455"/>
                <a:gd name="T32" fmla="+- 0 163 138"/>
                <a:gd name="T33" fmla="*/ T32 w 3651"/>
                <a:gd name="T34" fmla="+- 0 3844 3415"/>
                <a:gd name="T35" fmla="*/ 3844 h 455"/>
                <a:gd name="T36" fmla="+- 0 222 138"/>
                <a:gd name="T37" fmla="*/ T36 w 3651"/>
                <a:gd name="T38" fmla="+- 0 3866 3415"/>
                <a:gd name="T39" fmla="*/ 3866 h 455"/>
                <a:gd name="T40" fmla="+- 0 338 138"/>
                <a:gd name="T41" fmla="*/ T40 w 3651"/>
                <a:gd name="T42" fmla="+- 0 3869 3415"/>
                <a:gd name="T43" fmla="*/ 3869 h 455"/>
                <a:gd name="T44" fmla="+- 0 3588 138"/>
                <a:gd name="T45" fmla="*/ T44 w 3651"/>
                <a:gd name="T46" fmla="+- 0 3869 3415"/>
                <a:gd name="T47" fmla="*/ 3869 h 455"/>
                <a:gd name="T48" fmla="+- 0 3704 138"/>
                <a:gd name="T49" fmla="*/ T48 w 3651"/>
                <a:gd name="T50" fmla="+- 0 3866 3415"/>
                <a:gd name="T51" fmla="*/ 3866 h 455"/>
                <a:gd name="T52" fmla="+- 0 3763 138"/>
                <a:gd name="T53" fmla="*/ T52 w 3651"/>
                <a:gd name="T54" fmla="+- 0 3844 3415"/>
                <a:gd name="T55" fmla="*/ 3844 h 455"/>
                <a:gd name="T56" fmla="+- 0 3785 138"/>
                <a:gd name="T57" fmla="*/ T56 w 3651"/>
                <a:gd name="T58" fmla="+- 0 3785 3415"/>
                <a:gd name="T59" fmla="*/ 3785 h 455"/>
                <a:gd name="T60" fmla="+- 0 3788 138"/>
                <a:gd name="T61" fmla="*/ T60 w 3651"/>
                <a:gd name="T62" fmla="+- 0 3669 3415"/>
                <a:gd name="T63" fmla="*/ 3669 h 455"/>
                <a:gd name="T64" fmla="+- 0 3788 138"/>
                <a:gd name="T65" fmla="*/ T64 w 3651"/>
                <a:gd name="T66" fmla="+- 0 3615 3415"/>
                <a:gd name="T67" fmla="*/ 3615 h 455"/>
                <a:gd name="T68" fmla="+- 0 3785 138"/>
                <a:gd name="T69" fmla="*/ T68 w 3651"/>
                <a:gd name="T70" fmla="+- 0 3499 3415"/>
                <a:gd name="T71" fmla="*/ 3499 h 455"/>
                <a:gd name="T72" fmla="+- 0 3763 138"/>
                <a:gd name="T73" fmla="*/ T72 w 3651"/>
                <a:gd name="T74" fmla="+- 0 3440 3415"/>
                <a:gd name="T75" fmla="*/ 3440 h 455"/>
                <a:gd name="T76" fmla="+- 0 3704 138"/>
                <a:gd name="T77" fmla="*/ T76 w 3651"/>
                <a:gd name="T78" fmla="+- 0 3418 3415"/>
                <a:gd name="T79" fmla="*/ 3418 h 455"/>
                <a:gd name="T80" fmla="+- 0 3588 138"/>
                <a:gd name="T81" fmla="*/ T80 w 3651"/>
                <a:gd name="T82" fmla="+- 0 3415 3415"/>
                <a:gd name="T83" fmla="*/ 3415 h 45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3651" h="455">
                  <a:moveTo>
                    <a:pt x="3450" y="0"/>
                  </a:moveTo>
                  <a:lnTo>
                    <a:pt x="200" y="0"/>
                  </a:lnTo>
                  <a:lnTo>
                    <a:pt x="84" y="3"/>
                  </a:lnTo>
                  <a:lnTo>
                    <a:pt x="25" y="25"/>
                  </a:lnTo>
                  <a:lnTo>
                    <a:pt x="3" y="84"/>
                  </a:lnTo>
                  <a:lnTo>
                    <a:pt x="0" y="200"/>
                  </a:lnTo>
                  <a:lnTo>
                    <a:pt x="0" y="254"/>
                  </a:lnTo>
                  <a:lnTo>
                    <a:pt x="3" y="370"/>
                  </a:lnTo>
                  <a:lnTo>
                    <a:pt x="25" y="429"/>
                  </a:lnTo>
                  <a:lnTo>
                    <a:pt x="84" y="451"/>
                  </a:lnTo>
                  <a:lnTo>
                    <a:pt x="200" y="454"/>
                  </a:lnTo>
                  <a:lnTo>
                    <a:pt x="3450" y="454"/>
                  </a:lnTo>
                  <a:lnTo>
                    <a:pt x="3566" y="451"/>
                  </a:lnTo>
                  <a:lnTo>
                    <a:pt x="3625" y="429"/>
                  </a:lnTo>
                  <a:lnTo>
                    <a:pt x="3647" y="370"/>
                  </a:lnTo>
                  <a:lnTo>
                    <a:pt x="3650" y="254"/>
                  </a:lnTo>
                  <a:lnTo>
                    <a:pt x="3650" y="200"/>
                  </a:lnTo>
                  <a:lnTo>
                    <a:pt x="3647" y="84"/>
                  </a:lnTo>
                  <a:lnTo>
                    <a:pt x="3625" y="25"/>
                  </a:lnTo>
                  <a:lnTo>
                    <a:pt x="3566" y="3"/>
                  </a:lnTo>
                  <a:lnTo>
                    <a:pt x="345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MX"/>
            </a:p>
          </p:txBody>
        </p:sp>
        <p:sp>
          <p:nvSpPr>
            <p:cNvPr id="48" name="Freeform 968"/>
            <p:cNvSpPr>
              <a:spLocks/>
            </p:cNvSpPr>
            <p:nvPr/>
          </p:nvSpPr>
          <p:spPr bwMode="auto">
            <a:xfrm>
              <a:off x="137" y="3414"/>
              <a:ext cx="3651" cy="455"/>
            </a:xfrm>
            <a:custGeom>
              <a:avLst/>
              <a:gdLst>
                <a:gd name="T0" fmla="+- 0 338 138"/>
                <a:gd name="T1" fmla="*/ T0 w 3651"/>
                <a:gd name="T2" fmla="+- 0 3415 3415"/>
                <a:gd name="T3" fmla="*/ 3415 h 455"/>
                <a:gd name="T4" fmla="+- 0 222 138"/>
                <a:gd name="T5" fmla="*/ T4 w 3651"/>
                <a:gd name="T6" fmla="+- 0 3418 3415"/>
                <a:gd name="T7" fmla="*/ 3418 h 455"/>
                <a:gd name="T8" fmla="+- 0 163 138"/>
                <a:gd name="T9" fmla="*/ T8 w 3651"/>
                <a:gd name="T10" fmla="+- 0 3440 3415"/>
                <a:gd name="T11" fmla="*/ 3440 h 455"/>
                <a:gd name="T12" fmla="+- 0 141 138"/>
                <a:gd name="T13" fmla="*/ T12 w 3651"/>
                <a:gd name="T14" fmla="+- 0 3499 3415"/>
                <a:gd name="T15" fmla="*/ 3499 h 455"/>
                <a:gd name="T16" fmla="+- 0 138 138"/>
                <a:gd name="T17" fmla="*/ T16 w 3651"/>
                <a:gd name="T18" fmla="+- 0 3615 3415"/>
                <a:gd name="T19" fmla="*/ 3615 h 455"/>
                <a:gd name="T20" fmla="+- 0 138 138"/>
                <a:gd name="T21" fmla="*/ T20 w 3651"/>
                <a:gd name="T22" fmla="+- 0 3669 3415"/>
                <a:gd name="T23" fmla="*/ 3669 h 455"/>
                <a:gd name="T24" fmla="+- 0 141 138"/>
                <a:gd name="T25" fmla="*/ T24 w 3651"/>
                <a:gd name="T26" fmla="+- 0 3785 3415"/>
                <a:gd name="T27" fmla="*/ 3785 h 455"/>
                <a:gd name="T28" fmla="+- 0 163 138"/>
                <a:gd name="T29" fmla="*/ T28 w 3651"/>
                <a:gd name="T30" fmla="+- 0 3844 3415"/>
                <a:gd name="T31" fmla="*/ 3844 h 455"/>
                <a:gd name="T32" fmla="+- 0 222 138"/>
                <a:gd name="T33" fmla="*/ T32 w 3651"/>
                <a:gd name="T34" fmla="+- 0 3866 3415"/>
                <a:gd name="T35" fmla="*/ 3866 h 455"/>
                <a:gd name="T36" fmla="+- 0 338 138"/>
                <a:gd name="T37" fmla="*/ T36 w 3651"/>
                <a:gd name="T38" fmla="+- 0 3869 3415"/>
                <a:gd name="T39" fmla="*/ 3869 h 455"/>
                <a:gd name="T40" fmla="+- 0 3588 138"/>
                <a:gd name="T41" fmla="*/ T40 w 3651"/>
                <a:gd name="T42" fmla="+- 0 3869 3415"/>
                <a:gd name="T43" fmla="*/ 3869 h 455"/>
                <a:gd name="T44" fmla="+- 0 3704 138"/>
                <a:gd name="T45" fmla="*/ T44 w 3651"/>
                <a:gd name="T46" fmla="+- 0 3866 3415"/>
                <a:gd name="T47" fmla="*/ 3866 h 455"/>
                <a:gd name="T48" fmla="+- 0 3763 138"/>
                <a:gd name="T49" fmla="*/ T48 w 3651"/>
                <a:gd name="T50" fmla="+- 0 3844 3415"/>
                <a:gd name="T51" fmla="*/ 3844 h 455"/>
                <a:gd name="T52" fmla="+- 0 3785 138"/>
                <a:gd name="T53" fmla="*/ T52 w 3651"/>
                <a:gd name="T54" fmla="+- 0 3785 3415"/>
                <a:gd name="T55" fmla="*/ 3785 h 455"/>
                <a:gd name="T56" fmla="+- 0 3788 138"/>
                <a:gd name="T57" fmla="*/ T56 w 3651"/>
                <a:gd name="T58" fmla="+- 0 3669 3415"/>
                <a:gd name="T59" fmla="*/ 3669 h 455"/>
                <a:gd name="T60" fmla="+- 0 3788 138"/>
                <a:gd name="T61" fmla="*/ T60 w 3651"/>
                <a:gd name="T62" fmla="+- 0 3615 3415"/>
                <a:gd name="T63" fmla="*/ 3615 h 455"/>
                <a:gd name="T64" fmla="+- 0 3785 138"/>
                <a:gd name="T65" fmla="*/ T64 w 3651"/>
                <a:gd name="T66" fmla="+- 0 3499 3415"/>
                <a:gd name="T67" fmla="*/ 3499 h 455"/>
                <a:gd name="T68" fmla="+- 0 3763 138"/>
                <a:gd name="T69" fmla="*/ T68 w 3651"/>
                <a:gd name="T70" fmla="+- 0 3440 3415"/>
                <a:gd name="T71" fmla="*/ 3440 h 455"/>
                <a:gd name="T72" fmla="+- 0 3704 138"/>
                <a:gd name="T73" fmla="*/ T72 w 3651"/>
                <a:gd name="T74" fmla="+- 0 3418 3415"/>
                <a:gd name="T75" fmla="*/ 3418 h 455"/>
                <a:gd name="T76" fmla="+- 0 3588 138"/>
                <a:gd name="T77" fmla="*/ T76 w 3651"/>
                <a:gd name="T78" fmla="+- 0 3415 3415"/>
                <a:gd name="T79" fmla="*/ 3415 h 455"/>
                <a:gd name="T80" fmla="+- 0 338 138"/>
                <a:gd name="T81" fmla="*/ T80 w 3651"/>
                <a:gd name="T82" fmla="+- 0 3415 3415"/>
                <a:gd name="T83" fmla="*/ 3415 h 45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3651" h="455">
                  <a:moveTo>
                    <a:pt x="200" y="0"/>
                  </a:moveTo>
                  <a:lnTo>
                    <a:pt x="84" y="3"/>
                  </a:lnTo>
                  <a:lnTo>
                    <a:pt x="25" y="25"/>
                  </a:lnTo>
                  <a:lnTo>
                    <a:pt x="3" y="84"/>
                  </a:lnTo>
                  <a:lnTo>
                    <a:pt x="0" y="200"/>
                  </a:lnTo>
                  <a:lnTo>
                    <a:pt x="0" y="254"/>
                  </a:lnTo>
                  <a:lnTo>
                    <a:pt x="3" y="370"/>
                  </a:lnTo>
                  <a:lnTo>
                    <a:pt x="25" y="429"/>
                  </a:lnTo>
                  <a:lnTo>
                    <a:pt x="84" y="451"/>
                  </a:lnTo>
                  <a:lnTo>
                    <a:pt x="200" y="454"/>
                  </a:lnTo>
                  <a:lnTo>
                    <a:pt x="3450" y="454"/>
                  </a:lnTo>
                  <a:lnTo>
                    <a:pt x="3566" y="451"/>
                  </a:lnTo>
                  <a:lnTo>
                    <a:pt x="3625" y="429"/>
                  </a:lnTo>
                  <a:lnTo>
                    <a:pt x="3647" y="370"/>
                  </a:lnTo>
                  <a:lnTo>
                    <a:pt x="3650" y="254"/>
                  </a:lnTo>
                  <a:lnTo>
                    <a:pt x="3650" y="200"/>
                  </a:lnTo>
                  <a:lnTo>
                    <a:pt x="3647" y="84"/>
                  </a:lnTo>
                  <a:lnTo>
                    <a:pt x="3625" y="25"/>
                  </a:lnTo>
                  <a:lnTo>
                    <a:pt x="3566" y="3"/>
                  </a:lnTo>
                  <a:lnTo>
                    <a:pt x="3450" y="0"/>
                  </a:lnTo>
                  <a:lnTo>
                    <a:pt x="200" y="0"/>
                  </a:lnTo>
                  <a:close/>
                </a:path>
              </a:pathLst>
            </a:custGeom>
            <a:noFill/>
            <a:ln w="22225">
              <a:solidFill>
                <a:srgbClr val="2CB34A"/>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s-MX"/>
            </a:p>
          </p:txBody>
        </p:sp>
        <p:sp>
          <p:nvSpPr>
            <p:cNvPr id="49" name="Text Box 967"/>
            <p:cNvSpPr txBox="1">
              <a:spLocks noChangeArrowheads="1"/>
            </p:cNvSpPr>
            <p:nvPr/>
          </p:nvSpPr>
          <p:spPr bwMode="auto">
            <a:xfrm>
              <a:off x="169" y="3436"/>
              <a:ext cx="3587" cy="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85090">
                <a:spcBef>
                  <a:spcPts val="340"/>
                </a:spcBef>
                <a:spcAft>
                  <a:spcPts val="0"/>
                </a:spcAft>
              </a:pPr>
              <a:r>
                <a:rPr lang="es-ES" sz="900">
                  <a:solidFill>
                    <a:srgbClr val="2CB34A"/>
                  </a:solidFill>
                  <a:effectLst/>
                  <a:latin typeface="Lucida Sans" panose="020B0602030504020204" pitchFamily="34" charset="0"/>
                  <a:ea typeface="Calibri" panose="020F0502020204030204" pitchFamily="34" charset="0"/>
                </a:rPr>
                <a:t>El</a:t>
              </a:r>
              <a:r>
                <a:rPr lang="es-ES" sz="900" spc="-220">
                  <a:solidFill>
                    <a:srgbClr val="2CB34A"/>
                  </a:solidFill>
                  <a:effectLst/>
                  <a:latin typeface="Lucida Sans" panose="020B0602030504020204" pitchFamily="34" charset="0"/>
                  <a:ea typeface="Calibri" panose="020F0502020204030204" pitchFamily="34" charset="0"/>
                </a:rPr>
                <a:t> </a:t>
              </a:r>
              <a:r>
                <a:rPr lang="es-ES" sz="900" spc="-15">
                  <a:solidFill>
                    <a:srgbClr val="2CB34A"/>
                  </a:solidFill>
                  <a:effectLst/>
                  <a:latin typeface="Lucida Sans" panose="020B0602030504020204" pitchFamily="34" charset="0"/>
                  <a:ea typeface="Calibri" panose="020F0502020204030204" pitchFamily="34" charset="0"/>
                </a:rPr>
                <a:t>contrato</a:t>
              </a:r>
              <a:r>
                <a:rPr lang="es-ES" sz="900" spc="-220">
                  <a:solidFill>
                    <a:srgbClr val="2CB34A"/>
                  </a:solidFill>
                  <a:effectLst/>
                  <a:latin typeface="Lucida Sans" panose="020B0602030504020204" pitchFamily="34" charset="0"/>
                  <a:ea typeface="Calibri" panose="020F0502020204030204" pitchFamily="34" charset="0"/>
                </a:rPr>
                <a:t> </a:t>
              </a:r>
              <a:r>
                <a:rPr lang="es-ES" sz="900">
                  <a:solidFill>
                    <a:srgbClr val="2CB34A"/>
                  </a:solidFill>
                  <a:effectLst/>
                  <a:latin typeface="Lucida Sans" panose="020B0602030504020204" pitchFamily="34" charset="0"/>
                  <a:ea typeface="Calibri" panose="020F0502020204030204" pitchFamily="34" charset="0"/>
                </a:rPr>
                <a:t>es</a:t>
              </a:r>
              <a:r>
                <a:rPr lang="es-ES" sz="900" spc="-215">
                  <a:solidFill>
                    <a:srgbClr val="2CB34A"/>
                  </a:solidFill>
                  <a:effectLst/>
                  <a:latin typeface="Lucida Sans" panose="020B0602030504020204" pitchFamily="34" charset="0"/>
                  <a:ea typeface="Calibri" panose="020F0502020204030204" pitchFamily="34" charset="0"/>
                </a:rPr>
                <a:t> </a:t>
              </a:r>
              <a:r>
                <a:rPr lang="es-ES" sz="900">
                  <a:solidFill>
                    <a:srgbClr val="2CB34A"/>
                  </a:solidFill>
                  <a:effectLst/>
                  <a:latin typeface="Lucida Sans" panose="020B0602030504020204" pitchFamily="34" charset="0"/>
                  <a:ea typeface="Calibri" panose="020F0502020204030204" pitchFamily="34" charset="0"/>
                </a:rPr>
                <a:t>o</a:t>
              </a:r>
              <a:r>
                <a:rPr lang="es-ES" sz="900" spc="-220">
                  <a:solidFill>
                    <a:srgbClr val="2CB34A"/>
                  </a:solidFill>
                  <a:effectLst/>
                  <a:latin typeface="Lucida Sans" panose="020B0602030504020204" pitchFamily="34" charset="0"/>
                  <a:ea typeface="Calibri" panose="020F0502020204030204" pitchFamily="34" charset="0"/>
                </a:rPr>
                <a:t> </a:t>
              </a:r>
              <a:r>
                <a:rPr lang="es-ES" sz="900" spc="-15">
                  <a:solidFill>
                    <a:srgbClr val="2CB34A"/>
                  </a:solidFill>
                  <a:effectLst/>
                  <a:latin typeface="Lucida Sans" panose="020B0602030504020204" pitchFamily="34" charset="0"/>
                  <a:ea typeface="Calibri" panose="020F0502020204030204" pitchFamily="34" charset="0"/>
                </a:rPr>
                <a:t>contiene</a:t>
              </a:r>
              <a:r>
                <a:rPr lang="es-ES" sz="900" spc="-220">
                  <a:solidFill>
                    <a:srgbClr val="2CB34A"/>
                  </a:solidFill>
                  <a:effectLst/>
                  <a:latin typeface="Lucida Sans" panose="020B0602030504020204" pitchFamily="34" charset="0"/>
                  <a:ea typeface="Calibri" panose="020F0502020204030204" pitchFamily="34" charset="0"/>
                </a:rPr>
                <a:t> </a:t>
              </a:r>
              <a:r>
                <a:rPr lang="es-ES" sz="900">
                  <a:solidFill>
                    <a:srgbClr val="2CB34A"/>
                  </a:solidFill>
                  <a:effectLst/>
                  <a:latin typeface="Lucida Sans" panose="020B0602030504020204" pitchFamily="34" charset="0"/>
                  <a:ea typeface="Calibri" panose="020F0502020204030204" pitchFamily="34" charset="0"/>
                </a:rPr>
                <a:t>un</a:t>
              </a:r>
              <a:r>
                <a:rPr lang="es-ES" sz="900" spc="-215">
                  <a:solidFill>
                    <a:srgbClr val="2CB34A"/>
                  </a:solidFill>
                  <a:effectLst/>
                  <a:latin typeface="Lucida Sans" panose="020B0602030504020204" pitchFamily="34" charset="0"/>
                  <a:ea typeface="Calibri" panose="020F0502020204030204" pitchFamily="34" charset="0"/>
                </a:rPr>
                <a:t> </a:t>
              </a:r>
              <a:r>
                <a:rPr lang="es-ES" sz="900" spc="-20">
                  <a:solidFill>
                    <a:srgbClr val="2CB34A"/>
                  </a:solidFill>
                  <a:effectLst/>
                  <a:latin typeface="Lucida Sans" panose="020B0602030504020204" pitchFamily="34" charset="0"/>
                  <a:ea typeface="Calibri" panose="020F0502020204030204" pitchFamily="34" charset="0"/>
                </a:rPr>
                <a:t>arrendamiento</a:t>
              </a:r>
              <a:endParaRPr lang="es-MX" sz="1100">
                <a:effectLst/>
                <a:latin typeface="Calibri" panose="020F0502020204030204" pitchFamily="34" charset="0"/>
                <a:ea typeface="Calibri" panose="020F0502020204030204" pitchFamily="34" charset="0"/>
              </a:endParaRPr>
            </a:p>
          </p:txBody>
        </p:sp>
      </p:grpSp>
      <p:sp>
        <p:nvSpPr>
          <p:cNvPr id="3" name="Rectángulo 2"/>
          <p:cNvSpPr/>
          <p:nvPr/>
        </p:nvSpPr>
        <p:spPr>
          <a:xfrm>
            <a:off x="971600" y="763222"/>
            <a:ext cx="8064387" cy="2222660"/>
          </a:xfrm>
          <a:prstGeom prst="rect">
            <a:avLst/>
          </a:prstGeom>
        </p:spPr>
        <p:txBody>
          <a:bodyPr wrap="square">
            <a:spAutoFit/>
          </a:bodyPr>
          <a:lstStyle/>
          <a:p>
            <a:pPr marL="607060" marR="323215">
              <a:lnSpc>
                <a:spcPct val="102000"/>
              </a:lnSpc>
              <a:spcBef>
                <a:spcPts val="865"/>
              </a:spcBef>
              <a:spcAft>
                <a:spcPts val="0"/>
              </a:spcAft>
            </a:pPr>
            <a:r>
              <a:rPr lang="es-ES" dirty="0">
                <a:latin typeface="Calibri" panose="020F0502020204030204" pitchFamily="34" charset="0"/>
                <a:ea typeface="Calibri" panose="020F0502020204030204" pitchFamily="34" charset="0"/>
              </a:rPr>
              <a:t>La </a:t>
            </a:r>
            <a:r>
              <a:rPr lang="es-ES" spc="-15" dirty="0">
                <a:latin typeface="Calibri" panose="020F0502020204030204" pitchFamily="34" charset="0"/>
                <a:ea typeface="Calibri" panose="020F0502020204030204" pitchFamily="34" charset="0"/>
              </a:rPr>
              <a:t>sociedad </a:t>
            </a:r>
            <a:r>
              <a:rPr lang="es-ES" spc="-20" dirty="0">
                <a:latin typeface="Calibri" panose="020F0502020204030204" pitchFamily="34" charset="0"/>
                <a:ea typeface="Calibri" panose="020F0502020204030204" pitchFamily="34" charset="0"/>
              </a:rPr>
              <a:t>evalúa </a:t>
            </a:r>
            <a:r>
              <a:rPr lang="es-ES" dirty="0">
                <a:latin typeface="Calibri" panose="020F0502020204030204" pitchFamily="34" charset="0"/>
                <a:ea typeface="Calibri" panose="020F0502020204030204" pitchFamily="34" charset="0"/>
              </a:rPr>
              <a:t>al </a:t>
            </a:r>
            <a:r>
              <a:rPr lang="es-ES" spc="-20" dirty="0">
                <a:latin typeface="Calibri" panose="020F0502020204030204" pitchFamily="34" charset="0"/>
                <a:ea typeface="Calibri" panose="020F0502020204030204" pitchFamily="34" charset="0"/>
              </a:rPr>
              <a:t>comienzo  </a:t>
            </a:r>
            <a:r>
              <a:rPr lang="es-ES" dirty="0">
                <a:latin typeface="Calibri" panose="020F0502020204030204" pitchFamily="34" charset="0"/>
                <a:ea typeface="Calibri" panose="020F0502020204030204" pitchFamily="34" charset="0"/>
              </a:rPr>
              <a:t>de un </a:t>
            </a:r>
            <a:r>
              <a:rPr lang="es-ES" spc="-15" dirty="0">
                <a:latin typeface="Calibri" panose="020F0502020204030204" pitchFamily="34" charset="0"/>
                <a:ea typeface="Calibri" panose="020F0502020204030204" pitchFamily="34" charset="0"/>
              </a:rPr>
              <a:t>contrato  </a:t>
            </a:r>
            <a:r>
              <a:rPr lang="es-ES" dirty="0">
                <a:latin typeface="Calibri" panose="020F0502020204030204" pitchFamily="34" charset="0"/>
                <a:ea typeface="Calibri" panose="020F0502020204030204" pitchFamily="34" charset="0"/>
              </a:rPr>
              <a:t>si es, o </a:t>
            </a:r>
            <a:r>
              <a:rPr lang="es-ES" spc="-15" dirty="0">
                <a:latin typeface="Calibri" panose="020F0502020204030204" pitchFamily="34" charset="0"/>
                <a:ea typeface="Calibri" panose="020F0502020204030204" pitchFamily="34" charset="0"/>
              </a:rPr>
              <a:t>contiene,  </a:t>
            </a:r>
            <a:r>
              <a:rPr lang="es-ES" dirty="0">
                <a:latin typeface="Calibri" panose="020F0502020204030204" pitchFamily="34" charset="0"/>
                <a:ea typeface="Calibri" panose="020F0502020204030204" pitchFamily="34" charset="0"/>
              </a:rPr>
              <a:t>un </a:t>
            </a:r>
            <a:r>
              <a:rPr lang="es-ES" spc="-15" dirty="0">
                <a:latin typeface="Calibri" panose="020F0502020204030204" pitchFamily="34" charset="0"/>
                <a:ea typeface="Calibri" panose="020F0502020204030204" pitchFamily="34" charset="0"/>
              </a:rPr>
              <a:t>arrendamiento.  </a:t>
            </a:r>
            <a:r>
              <a:rPr lang="es-ES" dirty="0">
                <a:latin typeface="Calibri" panose="020F0502020204030204" pitchFamily="34" charset="0"/>
                <a:ea typeface="Calibri" panose="020F0502020204030204" pitchFamily="34" charset="0"/>
              </a:rPr>
              <a:t>Un </a:t>
            </a:r>
            <a:r>
              <a:rPr lang="es-ES" spc="-15" dirty="0">
                <a:latin typeface="Calibri" panose="020F0502020204030204" pitchFamily="34" charset="0"/>
                <a:ea typeface="Calibri" panose="020F0502020204030204" pitchFamily="34" charset="0"/>
              </a:rPr>
              <a:t>contrato </a:t>
            </a:r>
            <a:r>
              <a:rPr lang="es-ES" dirty="0">
                <a:latin typeface="Calibri" panose="020F0502020204030204" pitchFamily="34" charset="0"/>
                <a:ea typeface="Calibri" panose="020F0502020204030204" pitchFamily="34" charset="0"/>
              </a:rPr>
              <a:t>es, o </a:t>
            </a:r>
            <a:r>
              <a:rPr lang="es-ES" spc="-15" dirty="0">
                <a:latin typeface="Calibri" panose="020F0502020204030204" pitchFamily="34" charset="0"/>
                <a:ea typeface="Calibri" panose="020F0502020204030204" pitchFamily="34" charset="0"/>
              </a:rPr>
              <a:t>contiene, </a:t>
            </a:r>
            <a:r>
              <a:rPr lang="es-ES" dirty="0">
                <a:latin typeface="Calibri" panose="020F0502020204030204" pitchFamily="34" charset="0"/>
                <a:ea typeface="Calibri" panose="020F0502020204030204" pitchFamily="34" charset="0"/>
              </a:rPr>
              <a:t>un </a:t>
            </a:r>
            <a:r>
              <a:rPr lang="es-ES" spc="-15" dirty="0">
                <a:latin typeface="Calibri" panose="020F0502020204030204" pitchFamily="34" charset="0"/>
                <a:ea typeface="Calibri" panose="020F0502020204030204" pitchFamily="34" charset="0"/>
              </a:rPr>
              <a:t>arrendamiento </a:t>
            </a:r>
            <a:r>
              <a:rPr lang="es-ES" dirty="0">
                <a:latin typeface="Calibri" panose="020F0502020204030204" pitchFamily="34" charset="0"/>
                <a:ea typeface="Calibri" panose="020F0502020204030204" pitchFamily="34" charset="0"/>
              </a:rPr>
              <a:t>si </a:t>
            </a:r>
            <a:r>
              <a:rPr lang="es-ES" spc="-15" dirty="0">
                <a:latin typeface="Calibri" panose="020F0502020204030204" pitchFamily="34" charset="0"/>
                <a:ea typeface="Calibri" panose="020F0502020204030204" pitchFamily="34" charset="0"/>
              </a:rPr>
              <a:t>estipula </a:t>
            </a:r>
            <a:r>
              <a:rPr lang="es-ES" dirty="0">
                <a:latin typeface="Calibri" panose="020F0502020204030204" pitchFamily="34" charset="0"/>
                <a:ea typeface="Calibri" panose="020F0502020204030204" pitchFamily="34" charset="0"/>
              </a:rPr>
              <a:t>el </a:t>
            </a:r>
            <a:r>
              <a:rPr lang="es-ES" spc="-20" dirty="0">
                <a:latin typeface="Calibri" panose="020F0502020204030204" pitchFamily="34" charset="0"/>
                <a:ea typeface="Calibri" panose="020F0502020204030204" pitchFamily="34" charset="0"/>
              </a:rPr>
              <a:t>derecho </a:t>
            </a:r>
            <a:r>
              <a:rPr lang="es-ES" dirty="0">
                <a:latin typeface="Calibri" panose="020F0502020204030204" pitchFamily="34" charset="0"/>
                <a:ea typeface="Calibri" panose="020F0502020204030204" pitchFamily="34" charset="0"/>
              </a:rPr>
              <a:t>a </a:t>
            </a:r>
            <a:r>
              <a:rPr lang="es-ES" spc="-15" dirty="0">
                <a:latin typeface="Calibri" panose="020F0502020204030204" pitchFamily="34" charset="0"/>
                <a:ea typeface="Calibri" panose="020F0502020204030204" pitchFamily="34" charset="0"/>
              </a:rPr>
              <a:t>controlar </a:t>
            </a:r>
            <a:r>
              <a:rPr lang="es-ES" dirty="0">
                <a:latin typeface="Calibri" panose="020F0502020204030204" pitchFamily="34" charset="0"/>
                <a:ea typeface="Calibri" panose="020F0502020204030204" pitchFamily="34" charset="0"/>
              </a:rPr>
              <a:t>el uso de un </a:t>
            </a:r>
            <a:r>
              <a:rPr lang="es-ES" spc="-20" dirty="0">
                <a:latin typeface="Calibri" panose="020F0502020204030204" pitchFamily="34" charset="0"/>
                <a:ea typeface="Calibri" panose="020F0502020204030204" pitchFamily="34" charset="0"/>
              </a:rPr>
              <a:t>activo </a:t>
            </a:r>
            <a:r>
              <a:rPr lang="es-ES" spc="-15" dirty="0">
                <a:latin typeface="Calibri" panose="020F0502020204030204" pitchFamily="34" charset="0"/>
                <a:ea typeface="Calibri" panose="020F0502020204030204" pitchFamily="34" charset="0"/>
              </a:rPr>
              <a:t>identificado durante </a:t>
            </a:r>
            <a:r>
              <a:rPr lang="es-ES" dirty="0">
                <a:latin typeface="Calibri" panose="020F0502020204030204" pitchFamily="34" charset="0"/>
                <a:ea typeface="Calibri" panose="020F0502020204030204" pitchFamily="34" charset="0"/>
              </a:rPr>
              <a:t>un </a:t>
            </a:r>
            <a:r>
              <a:rPr lang="es-ES" spc="-15" dirty="0">
                <a:latin typeface="Calibri" panose="020F0502020204030204" pitchFamily="34" charset="0"/>
                <a:ea typeface="Calibri" panose="020F0502020204030204" pitchFamily="34" charset="0"/>
              </a:rPr>
              <a:t>periodo </a:t>
            </a:r>
            <a:r>
              <a:rPr lang="es-ES" dirty="0">
                <a:latin typeface="Calibri" panose="020F0502020204030204" pitchFamily="34" charset="0"/>
                <a:ea typeface="Calibri" panose="020F0502020204030204" pitchFamily="34" charset="0"/>
              </a:rPr>
              <a:t>de </a:t>
            </a:r>
            <a:r>
              <a:rPr lang="es-ES" spc="-15" dirty="0">
                <a:latin typeface="Calibri" panose="020F0502020204030204" pitchFamily="34" charset="0"/>
                <a:ea typeface="Calibri" panose="020F0502020204030204" pitchFamily="34" charset="0"/>
              </a:rPr>
              <a:t>tiempo </a:t>
            </a:r>
            <a:r>
              <a:rPr lang="es-ES" dirty="0">
                <a:latin typeface="Calibri" panose="020F0502020204030204" pitchFamily="34" charset="0"/>
                <a:ea typeface="Calibri" panose="020F0502020204030204" pitchFamily="34" charset="0"/>
              </a:rPr>
              <a:t>a </a:t>
            </a:r>
            <a:r>
              <a:rPr lang="es-ES" spc="-15" dirty="0">
                <a:latin typeface="Calibri" panose="020F0502020204030204" pitchFamily="34" charset="0"/>
                <a:ea typeface="Calibri" panose="020F0502020204030204" pitchFamily="34" charset="0"/>
              </a:rPr>
              <a:t>cambio </a:t>
            </a:r>
            <a:r>
              <a:rPr lang="es-ES" dirty="0">
                <a:latin typeface="Calibri" panose="020F0502020204030204" pitchFamily="34" charset="0"/>
                <a:ea typeface="Calibri" panose="020F0502020204030204" pitchFamily="34" charset="0"/>
              </a:rPr>
              <a:t>de una</a:t>
            </a:r>
            <a:r>
              <a:rPr lang="es-ES" spc="185" dirty="0">
                <a:latin typeface="Calibri" panose="020F0502020204030204" pitchFamily="34" charset="0"/>
                <a:ea typeface="Calibri" panose="020F0502020204030204" pitchFamily="34" charset="0"/>
              </a:rPr>
              <a:t> </a:t>
            </a:r>
            <a:r>
              <a:rPr lang="es-ES" spc="-15" dirty="0">
                <a:latin typeface="Calibri" panose="020F0502020204030204" pitchFamily="34" charset="0"/>
                <a:ea typeface="Calibri" panose="020F0502020204030204" pitchFamily="34" charset="0"/>
              </a:rPr>
              <a:t>contraprestación.</a:t>
            </a:r>
            <a:endParaRPr lang="es-MX" dirty="0">
              <a:latin typeface="Calibri" panose="020F0502020204030204" pitchFamily="34" charset="0"/>
              <a:ea typeface="Calibri" panose="020F0502020204030204" pitchFamily="34" charset="0"/>
            </a:endParaRPr>
          </a:p>
          <a:p>
            <a:pPr marL="607060">
              <a:spcBef>
                <a:spcPts val="585"/>
              </a:spcBef>
              <a:spcAft>
                <a:spcPts val="0"/>
              </a:spcAft>
            </a:pPr>
            <a:r>
              <a:rPr lang="es-ES" dirty="0">
                <a:latin typeface="Calibri" panose="020F0502020204030204" pitchFamily="34" charset="0"/>
                <a:ea typeface="Calibri" panose="020F0502020204030204" pitchFamily="34" charset="0"/>
              </a:rPr>
              <a:t>Los elementos clave de la definición son, por tanto, los siguientes:</a:t>
            </a:r>
            <a:endParaRPr lang="es-MX" dirty="0">
              <a:latin typeface="Calibri" panose="020F0502020204030204" pitchFamily="34" charset="0"/>
              <a:ea typeface="Calibri" panose="020F0502020204030204" pitchFamily="34" charset="0"/>
            </a:endParaRPr>
          </a:p>
          <a:p>
            <a:pPr>
              <a:spcAft>
                <a:spcPts val="0"/>
              </a:spcAft>
            </a:pPr>
            <a:r>
              <a:rPr lang="es-ES" sz="2400" dirty="0">
                <a:latin typeface="Calibri" panose="020F0502020204030204" pitchFamily="34" charset="0"/>
                <a:ea typeface="Calibri" panose="020F0502020204030204" pitchFamily="34" charset="0"/>
              </a:rPr>
              <a:t/>
            </a:r>
            <a:br>
              <a:rPr lang="es-ES" sz="2400" dirty="0">
                <a:latin typeface="Calibri" panose="020F0502020204030204" pitchFamily="34" charset="0"/>
                <a:ea typeface="Calibri" panose="020F0502020204030204" pitchFamily="34" charset="0"/>
              </a:rPr>
            </a:br>
            <a:r>
              <a:rPr lang="es-ES" dirty="0">
                <a:latin typeface="Calibri" panose="020F0502020204030204" pitchFamily="34" charset="0"/>
                <a:ea typeface="Calibri" panose="020F0502020204030204" pitchFamily="34" charset="0"/>
              </a:rPr>
              <a:t> </a:t>
            </a:r>
            <a:endParaRPr lang="es-MX"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294997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55576" y="1556792"/>
            <a:ext cx="9144000" cy="4032448"/>
          </a:xfrm>
        </p:spPr>
        <p:txBody>
          <a:bodyPr>
            <a:normAutofit/>
          </a:bodyPr>
          <a:lstStyle/>
          <a:p>
            <a:pPr eaLnBrk="1" hangingPunct="1">
              <a:defRPr/>
            </a:pPr>
            <a:r>
              <a:rPr lang="es-MX" sz="2400" dirty="0"/>
              <a:t/>
            </a:r>
            <a:br>
              <a:rPr lang="es-MX" sz="2400" dirty="0"/>
            </a:br>
            <a:endParaRPr lang="es-ES_tradnl" sz="2100" b="1" dirty="0">
              <a:solidFill>
                <a:schemeClr val="accent1"/>
              </a:solidFill>
              <a:effectLst>
                <a:outerShdw blurRad="38100" dist="38100" dir="2700000" algn="tl">
                  <a:srgbClr val="C0C0C0"/>
                </a:outerShdw>
              </a:effectLst>
            </a:endParaRPr>
          </a:p>
        </p:txBody>
      </p:sp>
      <p:pic>
        <p:nvPicPr>
          <p:cNvPr id="5" name="3 Imagen" descr="H:\RochaSilva.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0"/>
            <a:ext cx="3600400" cy="676275"/>
          </a:xfrm>
          <a:prstGeom prst="rect">
            <a:avLst/>
          </a:prstGeom>
          <a:noFill/>
          <a:ln w="9525">
            <a:noFill/>
            <a:miter lim="800000"/>
            <a:headEnd/>
            <a:tailEnd/>
          </a:ln>
        </p:spPr>
      </p:pic>
      <p:sp>
        <p:nvSpPr>
          <p:cNvPr id="2" name="Rectángulo 1">
            <a:extLst>
              <a:ext uri="{FF2B5EF4-FFF2-40B4-BE49-F238E27FC236}">
                <a16:creationId xmlns="" xmlns:a16="http://schemas.microsoft.com/office/drawing/2014/main" id="{04299E3A-27E3-444B-8C19-90126F61AC8F}"/>
              </a:ext>
            </a:extLst>
          </p:cNvPr>
          <p:cNvSpPr/>
          <p:nvPr/>
        </p:nvSpPr>
        <p:spPr>
          <a:xfrm>
            <a:off x="971600" y="476672"/>
            <a:ext cx="7884368" cy="2862322"/>
          </a:xfrm>
          <a:prstGeom prst="rect">
            <a:avLst/>
          </a:prstGeom>
        </p:spPr>
        <p:txBody>
          <a:bodyPr wrap="square">
            <a:spAutoFit/>
          </a:bodyPr>
          <a:lstStyle/>
          <a:p>
            <a:r>
              <a:rPr lang="es-MX" b="1" dirty="0" smtClean="0"/>
              <a:t>                                            EXCEPCIONES PRACTICAS</a:t>
            </a:r>
          </a:p>
          <a:p>
            <a:endParaRPr lang="es-MX" b="1" dirty="0"/>
          </a:p>
          <a:p>
            <a:endParaRPr lang="es-MX" b="1" dirty="0"/>
          </a:p>
          <a:p>
            <a:r>
              <a:rPr lang="es-ES" dirty="0"/>
              <a:t>Un arrendatario puede optar por no aplicar el modelo de contabilidad del arrendatario a:</a:t>
            </a:r>
            <a:endParaRPr lang="es-MX" dirty="0"/>
          </a:p>
          <a:p>
            <a:r>
              <a:rPr lang="es-ES" dirty="0"/>
              <a:t/>
            </a:r>
            <a:br>
              <a:rPr lang="es-ES" dirty="0"/>
            </a:br>
            <a:r>
              <a:rPr lang="es-ES" dirty="0"/>
              <a:t> </a:t>
            </a:r>
            <a:endParaRPr lang="es-MX" dirty="0"/>
          </a:p>
          <a:p>
            <a:r>
              <a:rPr lang="es-ES" dirty="0"/>
              <a:t/>
            </a:r>
            <a:br>
              <a:rPr lang="es-ES" dirty="0"/>
            </a:br>
            <a:r>
              <a:rPr lang="es-ES" dirty="0"/>
              <a:t> </a:t>
            </a:r>
            <a:endParaRPr lang="es-MX" dirty="0"/>
          </a:p>
          <a:p>
            <a:endParaRPr lang="es-MX" b="1" dirty="0"/>
          </a:p>
        </p:txBody>
      </p:sp>
      <p:grpSp>
        <p:nvGrpSpPr>
          <p:cNvPr id="6" name="Group 820"/>
          <p:cNvGrpSpPr>
            <a:grpSpLocks/>
          </p:cNvGrpSpPr>
          <p:nvPr/>
        </p:nvGrpSpPr>
        <p:grpSpPr bwMode="auto">
          <a:xfrm>
            <a:off x="1835696" y="2492896"/>
            <a:ext cx="5760640" cy="1926218"/>
            <a:chOff x="0" y="0"/>
            <a:chExt cx="5282" cy="2374"/>
          </a:xfrm>
        </p:grpSpPr>
        <p:pic>
          <p:nvPicPr>
            <p:cNvPr id="7" name="Picture 8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 y="0"/>
              <a:ext cx="5099" cy="2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328"/>
              <a:ext cx="1605" cy="1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3067863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55576" y="1556792"/>
            <a:ext cx="9144000" cy="4032448"/>
          </a:xfrm>
        </p:spPr>
        <p:txBody>
          <a:bodyPr>
            <a:normAutofit/>
          </a:bodyPr>
          <a:lstStyle/>
          <a:p>
            <a:pPr eaLnBrk="1" hangingPunct="1">
              <a:defRPr/>
            </a:pPr>
            <a:r>
              <a:rPr lang="es-MX" sz="2400" dirty="0"/>
              <a:t/>
            </a:r>
            <a:br>
              <a:rPr lang="es-MX" sz="2400" dirty="0"/>
            </a:br>
            <a:endParaRPr lang="es-ES_tradnl" sz="2100" b="1" dirty="0">
              <a:solidFill>
                <a:schemeClr val="accent1"/>
              </a:solidFill>
              <a:effectLst>
                <a:outerShdw blurRad="38100" dist="38100" dir="2700000" algn="tl">
                  <a:srgbClr val="C0C0C0"/>
                </a:outerShdw>
              </a:effectLst>
            </a:endParaRPr>
          </a:p>
        </p:txBody>
      </p:sp>
      <p:pic>
        <p:nvPicPr>
          <p:cNvPr id="5" name="3 Imagen" descr="H:\RochaSilva.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0"/>
            <a:ext cx="3600400" cy="676275"/>
          </a:xfrm>
          <a:prstGeom prst="rect">
            <a:avLst/>
          </a:prstGeom>
          <a:noFill/>
          <a:ln w="9525">
            <a:noFill/>
            <a:miter lim="800000"/>
            <a:headEnd/>
            <a:tailEnd/>
          </a:ln>
        </p:spPr>
      </p:pic>
      <p:sp>
        <p:nvSpPr>
          <p:cNvPr id="2" name="Rectángulo 1">
            <a:extLst>
              <a:ext uri="{FF2B5EF4-FFF2-40B4-BE49-F238E27FC236}">
                <a16:creationId xmlns="" xmlns:a16="http://schemas.microsoft.com/office/drawing/2014/main" id="{04299E3A-27E3-444B-8C19-90126F61AC8F}"/>
              </a:ext>
            </a:extLst>
          </p:cNvPr>
          <p:cNvSpPr/>
          <p:nvPr/>
        </p:nvSpPr>
        <p:spPr>
          <a:xfrm>
            <a:off x="971600" y="617370"/>
            <a:ext cx="7884368" cy="923330"/>
          </a:xfrm>
          <a:prstGeom prst="rect">
            <a:avLst/>
          </a:prstGeom>
        </p:spPr>
        <p:txBody>
          <a:bodyPr wrap="square">
            <a:spAutoFit/>
          </a:bodyPr>
          <a:lstStyle/>
          <a:p>
            <a:r>
              <a:rPr lang="es-MX" b="1" dirty="0" smtClean="0"/>
              <a:t>RESUMEN </a:t>
            </a:r>
            <a:r>
              <a:rPr lang="es-MX" b="1" dirty="0" smtClean="0"/>
              <a:t>EJECUTIVO</a:t>
            </a:r>
            <a:endParaRPr lang="es-MX" b="1" dirty="0" smtClean="0"/>
          </a:p>
          <a:p>
            <a:endParaRPr lang="es-MX" b="1" dirty="0" smtClean="0"/>
          </a:p>
          <a:p>
            <a:endParaRPr lang="es-MX" b="1" dirty="0" smtClean="0"/>
          </a:p>
        </p:txBody>
      </p:sp>
      <p:graphicFrame>
        <p:nvGraphicFramePr>
          <p:cNvPr id="3" name="Tabla 2"/>
          <p:cNvGraphicFramePr>
            <a:graphicFrameLocks noGrp="1"/>
          </p:cNvGraphicFramePr>
          <p:nvPr>
            <p:extLst>
              <p:ext uri="{D42A27DB-BD31-4B8C-83A1-F6EECF244321}">
                <p14:modId xmlns:p14="http://schemas.microsoft.com/office/powerpoint/2010/main" val="2756159718"/>
              </p:ext>
            </p:extLst>
          </p:nvPr>
        </p:nvGraphicFramePr>
        <p:xfrm>
          <a:off x="1115616" y="1124744"/>
          <a:ext cx="8028384" cy="5411688"/>
        </p:xfrm>
        <a:graphic>
          <a:graphicData uri="http://schemas.openxmlformats.org/drawingml/2006/table">
            <a:tbl>
              <a:tblPr firstRow="1" firstCol="1" lastRow="1" lastCol="1" bandRow="1" bandCol="1">
                <a:tableStyleId>{5C22544A-7EE6-4342-B048-85BDC9FD1C3A}</a:tableStyleId>
              </a:tblPr>
              <a:tblGrid>
                <a:gridCol w="8028384"/>
              </a:tblGrid>
              <a:tr h="333405">
                <a:tc>
                  <a:txBody>
                    <a:bodyPr/>
                    <a:lstStyle/>
                    <a:p>
                      <a:pPr marL="71120" marR="639445">
                        <a:spcBef>
                          <a:spcPts val="500"/>
                        </a:spcBef>
                        <a:spcAft>
                          <a:spcPts val="0"/>
                        </a:spcAft>
                      </a:pPr>
                      <a:r>
                        <a:rPr lang="es-ES" sz="1200" dirty="0">
                          <a:effectLst/>
                          <a:latin typeface="Arial" panose="020B0604020202020204" pitchFamily="34" charset="0"/>
                          <a:cs typeface="Arial" panose="020B0604020202020204" pitchFamily="34" charset="0"/>
                        </a:rPr>
                        <a:t>10 preguntas clave para la administración</a:t>
                      </a:r>
                      <a:endParaRPr lang="es-MX" sz="1200" dirty="0">
                        <a:effectLst/>
                        <a:latin typeface="Arial" panose="020B0604020202020204" pitchFamily="34" charset="0"/>
                        <a:ea typeface="Verdana" panose="020B0604030504040204" pitchFamily="34" charset="0"/>
                        <a:cs typeface="Arial" panose="020B0604020202020204" pitchFamily="34" charset="0"/>
                      </a:endParaRPr>
                    </a:p>
                  </a:txBody>
                  <a:tcPr marL="0" marR="0" marT="0" marB="0"/>
                </a:tc>
              </a:tr>
              <a:tr h="5078283">
                <a:tc>
                  <a:txBody>
                    <a:bodyPr/>
                    <a:lstStyle/>
                    <a:p>
                      <a:pPr marL="342900" marR="212090" lvl="0" indent="-342900">
                        <a:spcBef>
                          <a:spcPts val="505"/>
                        </a:spcBef>
                        <a:spcAft>
                          <a:spcPts val="0"/>
                        </a:spcAft>
                        <a:buSzPts val="800"/>
                        <a:buFont typeface="Wingdings" panose="05000000000000000000" pitchFamily="2" charset="2"/>
                        <a:buChar char="§"/>
                        <a:tabLst>
                          <a:tab pos="240665" algn="l"/>
                        </a:tabLst>
                      </a:pPr>
                      <a:r>
                        <a:rPr lang="es-ES" sz="1200" dirty="0">
                          <a:effectLst/>
                          <a:latin typeface="Arial" panose="020B0604020202020204" pitchFamily="34" charset="0"/>
                          <a:cs typeface="Arial" panose="020B0604020202020204" pitchFamily="34" charset="0"/>
                        </a:rPr>
                        <a:t>¿Sabe usted cuáles contratos de la entidad son, o contienen, arrendamientos?</a:t>
                      </a:r>
                      <a:endParaRPr lang="es-MX" sz="1200" dirty="0">
                        <a:effectLst/>
                        <a:latin typeface="Arial" panose="020B0604020202020204" pitchFamily="34" charset="0"/>
                        <a:cs typeface="Arial" panose="020B0604020202020204" pitchFamily="34" charset="0"/>
                      </a:endParaRPr>
                    </a:p>
                    <a:p>
                      <a:pPr marL="171450" indent="-171450">
                        <a:spcAft>
                          <a:spcPts val="0"/>
                        </a:spcAft>
                        <a:buFont typeface="Wingdings" panose="05000000000000000000" pitchFamily="2" charset="2"/>
                        <a:buChar char="§"/>
                      </a:pPr>
                      <a:r>
                        <a:rPr lang="es-ES" sz="1200" dirty="0">
                          <a:effectLst/>
                          <a:latin typeface="Arial" panose="020B0604020202020204" pitchFamily="34" charset="0"/>
                          <a:cs typeface="Arial" panose="020B0604020202020204" pitchFamily="34" charset="0"/>
                        </a:rPr>
                        <a:t> </a:t>
                      </a:r>
                      <a:endParaRPr lang="es-MX" sz="1200" dirty="0">
                        <a:effectLst/>
                        <a:latin typeface="Arial" panose="020B0604020202020204" pitchFamily="34" charset="0"/>
                        <a:cs typeface="Arial" panose="020B0604020202020204" pitchFamily="34" charset="0"/>
                      </a:endParaRPr>
                    </a:p>
                    <a:p>
                      <a:pPr marL="342900" marR="374015" lvl="0" indent="-342900" algn="just">
                        <a:spcAft>
                          <a:spcPts val="0"/>
                        </a:spcAft>
                        <a:buSzPts val="800"/>
                        <a:buFont typeface="Wingdings" panose="05000000000000000000" pitchFamily="2" charset="2"/>
                        <a:buChar char="§"/>
                        <a:tabLst>
                          <a:tab pos="240665" algn="l"/>
                        </a:tabLst>
                      </a:pPr>
                      <a:r>
                        <a:rPr lang="es-ES" sz="1200" dirty="0">
                          <a:effectLst/>
                          <a:latin typeface="Arial" panose="020B0604020202020204" pitchFamily="34" charset="0"/>
                          <a:cs typeface="Arial" panose="020B0604020202020204" pitchFamily="34" charset="0"/>
                        </a:rPr>
                        <a:t>¿Sus sistemas y procesos</a:t>
                      </a:r>
                      <a:r>
                        <a:rPr lang="es-ES" sz="1200" spc="-50" dirty="0">
                          <a:effectLst/>
                          <a:latin typeface="Arial" panose="020B0604020202020204" pitchFamily="34" charset="0"/>
                          <a:cs typeface="Arial" panose="020B0604020202020204" pitchFamily="34" charset="0"/>
                        </a:rPr>
                        <a:t> </a:t>
                      </a:r>
                      <a:r>
                        <a:rPr lang="es-ES" sz="1200" dirty="0">
                          <a:effectLst/>
                          <a:latin typeface="Arial" panose="020B0604020202020204" pitchFamily="34" charset="0"/>
                          <a:cs typeface="Arial" panose="020B0604020202020204" pitchFamily="34" charset="0"/>
                        </a:rPr>
                        <a:t>están capturando toda la información requerida?</a:t>
                      </a:r>
                      <a:endParaRPr lang="es-MX" sz="1200" dirty="0">
                        <a:effectLst/>
                        <a:latin typeface="Arial" panose="020B0604020202020204" pitchFamily="34" charset="0"/>
                        <a:cs typeface="Arial" panose="020B0604020202020204" pitchFamily="34" charset="0"/>
                      </a:endParaRPr>
                    </a:p>
                    <a:p>
                      <a:pPr marL="171450" indent="-171450">
                        <a:spcBef>
                          <a:spcPts val="60"/>
                        </a:spcBef>
                        <a:spcAft>
                          <a:spcPts val="0"/>
                        </a:spcAft>
                        <a:buFont typeface="Wingdings" panose="05000000000000000000" pitchFamily="2" charset="2"/>
                        <a:buChar char="§"/>
                      </a:pPr>
                      <a:r>
                        <a:rPr lang="es-ES" sz="1200" dirty="0">
                          <a:effectLst/>
                          <a:latin typeface="Arial" panose="020B0604020202020204" pitchFamily="34" charset="0"/>
                          <a:cs typeface="Arial" panose="020B0604020202020204" pitchFamily="34" charset="0"/>
                        </a:rPr>
                        <a:t> </a:t>
                      </a:r>
                      <a:endParaRPr lang="es-MX" sz="1200" dirty="0">
                        <a:effectLst/>
                        <a:latin typeface="Arial" panose="020B0604020202020204" pitchFamily="34" charset="0"/>
                        <a:cs typeface="Arial" panose="020B0604020202020204" pitchFamily="34" charset="0"/>
                      </a:endParaRPr>
                    </a:p>
                    <a:p>
                      <a:pPr marL="342900" marR="425450" lvl="0" indent="-342900">
                        <a:spcAft>
                          <a:spcPts val="0"/>
                        </a:spcAft>
                        <a:buSzPts val="800"/>
                        <a:buFont typeface="Wingdings" panose="05000000000000000000" pitchFamily="2" charset="2"/>
                        <a:buChar char="§"/>
                        <a:tabLst>
                          <a:tab pos="240665" algn="l"/>
                        </a:tabLst>
                      </a:pPr>
                      <a:r>
                        <a:rPr lang="es-ES" sz="1200" dirty="0">
                          <a:effectLst/>
                          <a:latin typeface="Arial" panose="020B0604020202020204" pitchFamily="34" charset="0"/>
                          <a:cs typeface="Arial" panose="020B0604020202020204" pitchFamily="34" charset="0"/>
                        </a:rPr>
                        <a:t>¿Los sistemas y procesos son capaces de monitorear los arrendamientos y hacerle seguimiento a las valoraciones continuas requeridas?</a:t>
                      </a:r>
                      <a:endParaRPr lang="es-MX" sz="1200" dirty="0">
                        <a:effectLst/>
                        <a:latin typeface="Arial" panose="020B0604020202020204" pitchFamily="34" charset="0"/>
                        <a:cs typeface="Arial" panose="020B0604020202020204" pitchFamily="34" charset="0"/>
                      </a:endParaRPr>
                    </a:p>
                    <a:p>
                      <a:pPr marL="171450" indent="-171450">
                        <a:spcBef>
                          <a:spcPts val="55"/>
                        </a:spcBef>
                        <a:spcAft>
                          <a:spcPts val="0"/>
                        </a:spcAft>
                        <a:buFont typeface="Wingdings" panose="05000000000000000000" pitchFamily="2" charset="2"/>
                        <a:buChar char="§"/>
                      </a:pPr>
                      <a:r>
                        <a:rPr lang="es-ES" sz="1200" dirty="0">
                          <a:effectLst/>
                          <a:latin typeface="Arial" panose="020B0604020202020204" pitchFamily="34" charset="0"/>
                          <a:cs typeface="Arial" panose="020B0604020202020204" pitchFamily="34" charset="0"/>
                        </a:rPr>
                        <a:t> </a:t>
                      </a:r>
                      <a:endParaRPr lang="es-MX" sz="1200" dirty="0">
                        <a:effectLst/>
                        <a:latin typeface="Arial" panose="020B0604020202020204" pitchFamily="34" charset="0"/>
                        <a:cs typeface="Arial" panose="020B0604020202020204" pitchFamily="34" charset="0"/>
                      </a:endParaRPr>
                    </a:p>
                    <a:p>
                      <a:pPr marL="342900" marR="132080" lvl="0" indent="-342900">
                        <a:spcBef>
                          <a:spcPts val="5"/>
                        </a:spcBef>
                        <a:spcAft>
                          <a:spcPts val="0"/>
                        </a:spcAft>
                        <a:buSzPts val="800"/>
                        <a:buFont typeface="Wingdings" panose="05000000000000000000" pitchFamily="2" charset="2"/>
                        <a:buChar char="§"/>
                        <a:tabLst>
                          <a:tab pos="240665" algn="l"/>
                        </a:tabLst>
                      </a:pPr>
                      <a:r>
                        <a:rPr lang="es-ES" sz="1200" dirty="0">
                          <a:effectLst/>
                          <a:latin typeface="Arial" panose="020B0604020202020204" pitchFamily="34" charset="0"/>
                          <a:cs typeface="Arial" panose="020B0604020202020204" pitchFamily="34" charset="0"/>
                        </a:rPr>
                        <a:t>¿Usted ha considerado el potencial uso de las exenciones al reconocimiento y de los expedientes prácticos </a:t>
                      </a:r>
                      <a:r>
                        <a:rPr lang="es-ES" sz="1200" dirty="0" smtClean="0">
                          <a:effectLst/>
                          <a:latin typeface="Arial" panose="020B0604020202020204" pitchFamily="34" charset="0"/>
                          <a:cs typeface="Arial" panose="020B0604020202020204" pitchFamily="34" charset="0"/>
                        </a:rPr>
                        <a:t>de la</a:t>
                      </a:r>
                      <a:r>
                        <a:rPr lang="es-ES" sz="1200" baseline="0" dirty="0" smtClean="0">
                          <a:effectLst/>
                          <a:latin typeface="Arial" panose="020B0604020202020204" pitchFamily="34" charset="0"/>
                          <a:cs typeface="Arial" panose="020B0604020202020204" pitchFamily="34" charset="0"/>
                        </a:rPr>
                        <a:t> NIF D-5?</a:t>
                      </a:r>
                      <a:endParaRPr lang="es-MX" sz="1200" dirty="0" smtClean="0">
                        <a:effectLst/>
                        <a:latin typeface="Arial" panose="020B0604020202020204" pitchFamily="34" charset="0"/>
                        <a:cs typeface="Arial" panose="020B0604020202020204" pitchFamily="34" charset="0"/>
                      </a:endParaRPr>
                    </a:p>
                    <a:p>
                      <a:pPr marL="171450" indent="-171450">
                        <a:spcAft>
                          <a:spcPts val="0"/>
                        </a:spcAft>
                        <a:buFont typeface="Wingdings" panose="05000000000000000000" pitchFamily="2" charset="2"/>
                        <a:buChar char="§"/>
                      </a:pPr>
                      <a:r>
                        <a:rPr lang="es-ES" sz="1200" dirty="0" smtClean="0">
                          <a:effectLst/>
                          <a:latin typeface="Arial" panose="020B0604020202020204" pitchFamily="34" charset="0"/>
                          <a:cs typeface="Arial" panose="020B0604020202020204" pitchFamily="34" charset="0"/>
                        </a:rPr>
                        <a:t> </a:t>
                      </a:r>
                      <a:endParaRPr lang="es-MX" sz="1200" dirty="0" smtClean="0">
                        <a:effectLst/>
                        <a:latin typeface="Arial" panose="020B0604020202020204" pitchFamily="34" charset="0"/>
                        <a:cs typeface="Arial" panose="020B0604020202020204" pitchFamily="34" charset="0"/>
                      </a:endParaRPr>
                    </a:p>
                    <a:p>
                      <a:pPr marL="342900" marR="234950" lvl="0" indent="-342900">
                        <a:spcAft>
                          <a:spcPts val="0"/>
                        </a:spcAft>
                        <a:buSzPts val="800"/>
                        <a:buFont typeface="Wingdings" panose="05000000000000000000" pitchFamily="2" charset="2"/>
                        <a:buChar char="§"/>
                        <a:tabLst>
                          <a:tab pos="240665" algn="l"/>
                        </a:tabLst>
                      </a:pPr>
                      <a:r>
                        <a:rPr lang="es-ES" sz="1200" dirty="0" smtClean="0">
                          <a:effectLst/>
                          <a:latin typeface="Arial" panose="020B0604020202020204" pitchFamily="34" charset="0"/>
                          <a:cs typeface="Arial" panose="020B0604020202020204" pitchFamily="34" charset="0"/>
                        </a:rPr>
                        <a:t>¿</a:t>
                      </a:r>
                      <a:r>
                        <a:rPr lang="es-ES" sz="1200" dirty="0">
                          <a:effectLst/>
                          <a:latin typeface="Arial" panose="020B0604020202020204" pitchFamily="34" charset="0"/>
                          <a:cs typeface="Arial" panose="020B0604020202020204" pitchFamily="34" charset="0"/>
                        </a:rPr>
                        <a:t>Sabe usted cuáles alivios de transición están disponibles, y si usted aplicará cualquiera de</a:t>
                      </a:r>
                      <a:r>
                        <a:rPr lang="es-ES" sz="1200" spc="-50" dirty="0">
                          <a:effectLst/>
                          <a:latin typeface="Arial" panose="020B0604020202020204" pitchFamily="34" charset="0"/>
                          <a:cs typeface="Arial" panose="020B0604020202020204" pitchFamily="34" charset="0"/>
                        </a:rPr>
                        <a:t> </a:t>
                      </a:r>
                      <a:r>
                        <a:rPr lang="es-ES" sz="1200" dirty="0">
                          <a:effectLst/>
                          <a:latin typeface="Arial" panose="020B0604020202020204" pitchFamily="34" charset="0"/>
                          <a:cs typeface="Arial" panose="020B0604020202020204" pitchFamily="34" charset="0"/>
                        </a:rPr>
                        <a:t>ellos?</a:t>
                      </a:r>
                      <a:endParaRPr lang="es-MX" sz="1200" dirty="0">
                        <a:effectLst/>
                        <a:latin typeface="Arial" panose="020B0604020202020204" pitchFamily="34" charset="0"/>
                        <a:cs typeface="Arial" panose="020B0604020202020204" pitchFamily="34" charset="0"/>
                      </a:endParaRPr>
                    </a:p>
                    <a:p>
                      <a:pPr marL="171450" indent="-171450">
                        <a:spcBef>
                          <a:spcPts val="55"/>
                        </a:spcBef>
                        <a:spcAft>
                          <a:spcPts val="0"/>
                        </a:spcAft>
                        <a:buFont typeface="Wingdings" panose="05000000000000000000" pitchFamily="2" charset="2"/>
                        <a:buChar char="§"/>
                      </a:pPr>
                      <a:r>
                        <a:rPr lang="es-ES" sz="1200" dirty="0">
                          <a:effectLst/>
                          <a:latin typeface="Arial" panose="020B0604020202020204" pitchFamily="34" charset="0"/>
                          <a:cs typeface="Arial" panose="020B0604020202020204" pitchFamily="34" charset="0"/>
                        </a:rPr>
                        <a:t> </a:t>
                      </a:r>
                      <a:endParaRPr lang="es-MX" sz="1200" dirty="0">
                        <a:effectLst/>
                        <a:latin typeface="Arial" panose="020B0604020202020204" pitchFamily="34" charset="0"/>
                        <a:cs typeface="Arial" panose="020B0604020202020204" pitchFamily="34" charset="0"/>
                      </a:endParaRPr>
                    </a:p>
                    <a:p>
                      <a:pPr marL="342900" marR="125095" lvl="0" indent="-342900">
                        <a:spcBef>
                          <a:spcPts val="5"/>
                        </a:spcBef>
                        <a:spcAft>
                          <a:spcPts val="0"/>
                        </a:spcAft>
                        <a:buSzPts val="800"/>
                        <a:buFont typeface="Wingdings" panose="05000000000000000000" pitchFamily="2" charset="2"/>
                        <a:buChar char="§"/>
                        <a:tabLst>
                          <a:tab pos="240665" algn="l"/>
                        </a:tabLst>
                      </a:pPr>
                      <a:r>
                        <a:rPr lang="es-ES" sz="1200" dirty="0">
                          <a:effectLst/>
                          <a:latin typeface="Arial" panose="020B0604020202020204" pitchFamily="34" charset="0"/>
                          <a:cs typeface="Arial" panose="020B0604020202020204" pitchFamily="34" charset="0"/>
                        </a:rPr>
                        <a:t>¿Sabe usted qué tasas de</a:t>
                      </a:r>
                      <a:r>
                        <a:rPr lang="es-ES" sz="1200" spc="-60" dirty="0">
                          <a:effectLst/>
                          <a:latin typeface="Arial" panose="020B0604020202020204" pitchFamily="34" charset="0"/>
                          <a:cs typeface="Arial" panose="020B0604020202020204" pitchFamily="34" charset="0"/>
                        </a:rPr>
                        <a:t> </a:t>
                      </a:r>
                      <a:r>
                        <a:rPr lang="es-ES" sz="1200" dirty="0">
                          <a:effectLst/>
                          <a:latin typeface="Arial" panose="020B0604020202020204" pitchFamily="34" charset="0"/>
                          <a:cs typeface="Arial" panose="020B0604020202020204" pitchFamily="34" charset="0"/>
                        </a:rPr>
                        <a:t>descuento estará usando usted para sus diferentes arrendamientos?</a:t>
                      </a:r>
                      <a:endParaRPr lang="es-MX" sz="1200" dirty="0">
                        <a:effectLst/>
                        <a:latin typeface="Arial" panose="020B0604020202020204" pitchFamily="34" charset="0"/>
                        <a:cs typeface="Arial" panose="020B0604020202020204" pitchFamily="34" charset="0"/>
                      </a:endParaRPr>
                    </a:p>
                    <a:p>
                      <a:pPr marL="171450" indent="-171450">
                        <a:spcBef>
                          <a:spcPts val="55"/>
                        </a:spcBef>
                        <a:spcAft>
                          <a:spcPts val="0"/>
                        </a:spcAft>
                        <a:buFont typeface="Wingdings" panose="05000000000000000000" pitchFamily="2" charset="2"/>
                        <a:buChar char="§"/>
                      </a:pPr>
                      <a:r>
                        <a:rPr lang="es-ES" sz="1200" dirty="0">
                          <a:effectLst/>
                          <a:latin typeface="Arial" panose="020B0604020202020204" pitchFamily="34" charset="0"/>
                          <a:cs typeface="Arial" panose="020B0604020202020204" pitchFamily="34" charset="0"/>
                        </a:rPr>
                        <a:t> </a:t>
                      </a:r>
                      <a:endParaRPr lang="es-MX" sz="1200" dirty="0">
                        <a:effectLst/>
                        <a:latin typeface="Arial" panose="020B0604020202020204" pitchFamily="34" charset="0"/>
                        <a:cs typeface="Arial" panose="020B0604020202020204" pitchFamily="34" charset="0"/>
                      </a:endParaRPr>
                    </a:p>
                    <a:p>
                      <a:pPr marL="342900" marR="111760" lvl="0" indent="-342900" algn="just">
                        <a:spcBef>
                          <a:spcPts val="5"/>
                        </a:spcBef>
                        <a:spcAft>
                          <a:spcPts val="0"/>
                        </a:spcAft>
                        <a:buSzPts val="800"/>
                        <a:buFont typeface="Wingdings" panose="05000000000000000000" pitchFamily="2" charset="2"/>
                        <a:buChar char="§"/>
                        <a:tabLst>
                          <a:tab pos="240665" algn="l"/>
                        </a:tabLst>
                      </a:pPr>
                      <a:r>
                        <a:rPr lang="es-ES" sz="1200" dirty="0">
                          <a:effectLst/>
                          <a:latin typeface="Arial" panose="020B0604020202020204" pitchFamily="34" charset="0"/>
                          <a:cs typeface="Arial" panose="020B0604020202020204" pitchFamily="34" charset="0"/>
                        </a:rPr>
                        <a:t>¿Usted ha considerado el impacto de los cambios en los resultados y en la posición</a:t>
                      </a:r>
                      <a:r>
                        <a:rPr lang="es-ES" sz="1200" spc="-20" dirty="0">
                          <a:effectLst/>
                          <a:latin typeface="Arial" panose="020B0604020202020204" pitchFamily="34" charset="0"/>
                          <a:cs typeface="Arial" panose="020B0604020202020204" pitchFamily="34" charset="0"/>
                        </a:rPr>
                        <a:t> </a:t>
                      </a:r>
                      <a:r>
                        <a:rPr lang="es-ES" sz="1200" dirty="0">
                          <a:effectLst/>
                          <a:latin typeface="Arial" panose="020B0604020202020204" pitchFamily="34" charset="0"/>
                          <a:cs typeface="Arial" panose="020B0604020202020204" pitchFamily="34" charset="0"/>
                        </a:rPr>
                        <a:t>financieros?</a:t>
                      </a:r>
                      <a:endParaRPr lang="es-MX" sz="1200" dirty="0">
                        <a:effectLst/>
                        <a:latin typeface="Arial" panose="020B0604020202020204" pitchFamily="34" charset="0"/>
                        <a:cs typeface="Arial" panose="020B0604020202020204" pitchFamily="34" charset="0"/>
                      </a:endParaRPr>
                    </a:p>
                    <a:p>
                      <a:pPr marL="171450" indent="-171450">
                        <a:spcBef>
                          <a:spcPts val="55"/>
                        </a:spcBef>
                        <a:spcAft>
                          <a:spcPts val="0"/>
                        </a:spcAft>
                        <a:buFont typeface="Wingdings" panose="05000000000000000000" pitchFamily="2" charset="2"/>
                        <a:buChar char="§"/>
                      </a:pPr>
                      <a:r>
                        <a:rPr lang="es-ES" sz="1200" dirty="0">
                          <a:effectLst/>
                          <a:latin typeface="Arial" panose="020B0604020202020204" pitchFamily="34" charset="0"/>
                          <a:cs typeface="Arial" panose="020B0604020202020204" pitchFamily="34" charset="0"/>
                        </a:rPr>
                        <a:t> </a:t>
                      </a:r>
                      <a:endParaRPr lang="es-MX" sz="1200" dirty="0">
                        <a:effectLst/>
                        <a:latin typeface="Arial" panose="020B0604020202020204" pitchFamily="34" charset="0"/>
                        <a:cs typeface="Arial" panose="020B0604020202020204" pitchFamily="34" charset="0"/>
                      </a:endParaRPr>
                    </a:p>
                    <a:p>
                      <a:pPr marL="342900" marR="137795" lvl="0" indent="-342900" algn="just">
                        <a:spcBef>
                          <a:spcPts val="5"/>
                        </a:spcBef>
                        <a:spcAft>
                          <a:spcPts val="0"/>
                        </a:spcAft>
                        <a:buSzPts val="800"/>
                        <a:buFont typeface="Wingdings" panose="05000000000000000000" pitchFamily="2" charset="2"/>
                        <a:buChar char="§"/>
                        <a:tabLst>
                          <a:tab pos="240665" algn="l"/>
                        </a:tabLst>
                      </a:pPr>
                      <a:r>
                        <a:rPr lang="es-ES" sz="1200" dirty="0">
                          <a:effectLst/>
                          <a:latin typeface="Arial" panose="020B0604020202020204" pitchFamily="34" charset="0"/>
                          <a:cs typeface="Arial" panose="020B0604020202020204" pitchFamily="34" charset="0"/>
                        </a:rPr>
                        <a:t>¿Cómo comunicará usted el impacto a los </a:t>
                      </a:r>
                      <a:r>
                        <a:rPr lang="es-ES" sz="1200" dirty="0" err="1">
                          <a:effectLst/>
                          <a:latin typeface="Arial" panose="020B0604020202020204" pitchFamily="34" charset="0"/>
                          <a:cs typeface="Arial" panose="020B0604020202020204" pitchFamily="34" charset="0"/>
                        </a:rPr>
                        <a:t>stakeholders</a:t>
                      </a:r>
                      <a:r>
                        <a:rPr lang="es-ES" sz="1200" spc="-20" dirty="0">
                          <a:effectLst/>
                          <a:latin typeface="Arial" panose="020B0604020202020204" pitchFamily="34" charset="0"/>
                          <a:cs typeface="Arial" panose="020B0604020202020204" pitchFamily="34" charset="0"/>
                        </a:rPr>
                        <a:t> </a:t>
                      </a:r>
                      <a:r>
                        <a:rPr lang="es-ES" sz="1200" dirty="0">
                          <a:effectLst/>
                          <a:latin typeface="Arial" panose="020B0604020202020204" pitchFamily="34" charset="0"/>
                          <a:cs typeface="Arial" panose="020B0604020202020204" pitchFamily="34" charset="0"/>
                        </a:rPr>
                        <a:t>afectados?</a:t>
                      </a:r>
                      <a:endParaRPr lang="es-MX" sz="1200" dirty="0">
                        <a:effectLst/>
                        <a:latin typeface="Arial" panose="020B0604020202020204" pitchFamily="34" charset="0"/>
                        <a:cs typeface="Arial" panose="020B0604020202020204" pitchFamily="34" charset="0"/>
                      </a:endParaRPr>
                    </a:p>
                    <a:p>
                      <a:pPr marL="171450" indent="-171450">
                        <a:spcBef>
                          <a:spcPts val="55"/>
                        </a:spcBef>
                        <a:spcAft>
                          <a:spcPts val="0"/>
                        </a:spcAft>
                        <a:buFont typeface="Wingdings" panose="05000000000000000000" pitchFamily="2" charset="2"/>
                        <a:buChar char="§"/>
                      </a:pPr>
                      <a:r>
                        <a:rPr lang="es-ES" sz="1200" dirty="0">
                          <a:effectLst/>
                          <a:latin typeface="Arial" panose="020B0604020202020204" pitchFamily="34" charset="0"/>
                          <a:cs typeface="Arial" panose="020B0604020202020204" pitchFamily="34" charset="0"/>
                        </a:rPr>
                        <a:t> </a:t>
                      </a:r>
                      <a:endParaRPr lang="es-MX" sz="1200" dirty="0">
                        <a:effectLst/>
                        <a:latin typeface="Arial" panose="020B0604020202020204" pitchFamily="34" charset="0"/>
                        <a:cs typeface="Arial" panose="020B0604020202020204" pitchFamily="34" charset="0"/>
                      </a:endParaRPr>
                    </a:p>
                    <a:p>
                      <a:pPr marL="342900" marR="111760" lvl="0" indent="-342900" algn="just">
                        <a:spcBef>
                          <a:spcPts val="5"/>
                        </a:spcBef>
                        <a:spcAft>
                          <a:spcPts val="0"/>
                        </a:spcAft>
                        <a:buSzPts val="800"/>
                        <a:buFont typeface="Wingdings" panose="05000000000000000000" pitchFamily="2" charset="2"/>
                        <a:buChar char="§"/>
                        <a:tabLst>
                          <a:tab pos="240665" algn="l"/>
                        </a:tabLst>
                      </a:pPr>
                      <a:r>
                        <a:rPr lang="es-ES" sz="1200" dirty="0">
                          <a:effectLst/>
                          <a:latin typeface="Arial" panose="020B0604020202020204" pitchFamily="34" charset="0"/>
                          <a:cs typeface="Arial" panose="020B0604020202020204" pitchFamily="34" charset="0"/>
                        </a:rPr>
                        <a:t>¿Ha planeado usted cuándo considerará los impactos</a:t>
                      </a:r>
                      <a:r>
                        <a:rPr lang="es-ES" sz="1200" spc="-55" dirty="0">
                          <a:effectLst/>
                          <a:latin typeface="Arial" panose="020B0604020202020204" pitchFamily="34" charset="0"/>
                          <a:cs typeface="Arial" panose="020B0604020202020204" pitchFamily="34" charset="0"/>
                        </a:rPr>
                        <a:t> </a:t>
                      </a:r>
                      <a:r>
                        <a:rPr lang="es-ES" sz="1200" dirty="0">
                          <a:effectLst/>
                          <a:latin typeface="Arial" panose="020B0604020202020204" pitchFamily="34" charset="0"/>
                          <a:cs typeface="Arial" panose="020B0604020202020204" pitchFamily="34" charset="0"/>
                        </a:rPr>
                        <a:t>tributarios?</a:t>
                      </a:r>
                      <a:endParaRPr lang="es-MX" sz="1200" dirty="0">
                        <a:effectLst/>
                        <a:latin typeface="Arial" panose="020B0604020202020204" pitchFamily="34" charset="0"/>
                        <a:cs typeface="Arial" panose="020B0604020202020204" pitchFamily="34" charset="0"/>
                      </a:endParaRPr>
                    </a:p>
                    <a:p>
                      <a:pPr marL="171450" indent="-171450">
                        <a:spcAft>
                          <a:spcPts val="0"/>
                        </a:spcAft>
                        <a:buFont typeface="Wingdings" panose="05000000000000000000" pitchFamily="2" charset="2"/>
                        <a:buChar char="§"/>
                      </a:pPr>
                      <a:r>
                        <a:rPr lang="es-ES" sz="1200" dirty="0">
                          <a:effectLst/>
                          <a:latin typeface="Arial" panose="020B0604020202020204" pitchFamily="34" charset="0"/>
                          <a:cs typeface="Arial" panose="020B0604020202020204" pitchFamily="34" charset="0"/>
                        </a:rPr>
                        <a:t> </a:t>
                      </a:r>
                      <a:endParaRPr lang="es-MX" sz="1200" dirty="0">
                        <a:effectLst/>
                        <a:latin typeface="Arial" panose="020B0604020202020204" pitchFamily="34" charset="0"/>
                        <a:cs typeface="Arial" panose="020B0604020202020204" pitchFamily="34" charset="0"/>
                      </a:endParaRPr>
                    </a:p>
                    <a:p>
                      <a:pPr marL="342900" marR="76835" lvl="0" indent="-342900">
                        <a:spcAft>
                          <a:spcPts val="0"/>
                        </a:spcAft>
                        <a:buSzPts val="800"/>
                        <a:buFont typeface="Wingdings" panose="05000000000000000000" pitchFamily="2" charset="2"/>
                        <a:buChar char="§"/>
                        <a:tabLst>
                          <a:tab pos="240665" algn="l"/>
                        </a:tabLst>
                      </a:pPr>
                      <a:r>
                        <a:rPr lang="es-ES" sz="1200" dirty="0">
                          <a:effectLst/>
                          <a:latin typeface="Arial" panose="020B0604020202020204" pitchFamily="34" charset="0"/>
                          <a:cs typeface="Arial" panose="020B0604020202020204" pitchFamily="34" charset="0"/>
                        </a:rPr>
                        <a:t>¿Ha considerado usted si su estrategia de arrendamiento requiere revisión?</a:t>
                      </a:r>
                      <a:endParaRPr lang="es-MX" sz="1200" dirty="0">
                        <a:effectLst/>
                        <a:latin typeface="Arial" panose="020B0604020202020204" pitchFamily="34" charset="0"/>
                        <a:ea typeface="Verdana" panose="020B0604030504040204" pitchFamily="34" charset="0"/>
                        <a:cs typeface="Arial" panose="020B0604020202020204" pitchFamily="34" charset="0"/>
                      </a:endParaRPr>
                    </a:p>
                  </a:txBody>
                  <a:tcPr marL="0" marR="0" marT="0" marB="0"/>
                </a:tc>
              </a:tr>
            </a:tbl>
          </a:graphicData>
        </a:graphic>
      </p:graphicFrame>
    </p:spTree>
    <p:extLst>
      <p:ext uri="{BB962C8B-B14F-4D97-AF65-F5344CB8AC3E}">
        <p14:creationId xmlns:p14="http://schemas.microsoft.com/office/powerpoint/2010/main" val="39422789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55576" y="1556792"/>
            <a:ext cx="9144000" cy="4032448"/>
          </a:xfrm>
        </p:spPr>
        <p:txBody>
          <a:bodyPr>
            <a:normAutofit/>
          </a:bodyPr>
          <a:lstStyle/>
          <a:p>
            <a:pPr eaLnBrk="1" hangingPunct="1">
              <a:defRPr/>
            </a:pPr>
            <a:r>
              <a:rPr lang="es-MX" sz="2400" dirty="0"/>
              <a:t/>
            </a:r>
            <a:br>
              <a:rPr lang="es-MX" sz="2400" dirty="0"/>
            </a:br>
            <a:endParaRPr lang="es-ES_tradnl" sz="2100" b="1" dirty="0">
              <a:solidFill>
                <a:schemeClr val="accent1"/>
              </a:solidFill>
              <a:effectLst>
                <a:outerShdw blurRad="38100" dist="38100" dir="2700000" algn="tl">
                  <a:srgbClr val="C0C0C0"/>
                </a:outerShdw>
              </a:effectLst>
            </a:endParaRPr>
          </a:p>
        </p:txBody>
      </p:sp>
      <p:pic>
        <p:nvPicPr>
          <p:cNvPr id="5" name="3 Imagen" descr="H:\RochaSilva.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0"/>
            <a:ext cx="3600400" cy="676275"/>
          </a:xfrm>
          <a:prstGeom prst="rect">
            <a:avLst/>
          </a:prstGeom>
          <a:noFill/>
          <a:ln w="9525">
            <a:noFill/>
            <a:miter lim="800000"/>
            <a:headEnd/>
            <a:tailEnd/>
          </a:ln>
        </p:spPr>
      </p:pic>
      <p:sp>
        <p:nvSpPr>
          <p:cNvPr id="2" name="Rectángulo 1">
            <a:extLst>
              <a:ext uri="{FF2B5EF4-FFF2-40B4-BE49-F238E27FC236}">
                <a16:creationId xmlns="" xmlns:a16="http://schemas.microsoft.com/office/drawing/2014/main" id="{04299E3A-27E3-444B-8C19-90126F61AC8F}"/>
              </a:ext>
            </a:extLst>
          </p:cNvPr>
          <p:cNvSpPr/>
          <p:nvPr/>
        </p:nvSpPr>
        <p:spPr>
          <a:xfrm>
            <a:off x="1259632" y="841754"/>
            <a:ext cx="7884368" cy="3709990"/>
          </a:xfrm>
          <a:prstGeom prst="rect">
            <a:avLst/>
          </a:prstGeom>
        </p:spPr>
        <p:txBody>
          <a:bodyPr wrap="square">
            <a:spAutoFit/>
          </a:bodyPr>
          <a:lstStyle/>
          <a:p>
            <a:pPr marL="457200">
              <a:lnSpc>
                <a:spcPct val="115000"/>
              </a:lnSpc>
              <a:spcAft>
                <a:spcPts val="1000"/>
              </a:spcAft>
            </a:pPr>
            <a:r>
              <a:rPr lang="es-ES_tradnl" b="1" dirty="0">
                <a:latin typeface="Calibri" panose="020F0502020204030204" pitchFamily="34" charset="0"/>
                <a:ea typeface="Calibri" panose="020F0502020204030204" pitchFamily="34" charset="0"/>
                <a:cs typeface="Times New Roman" panose="02020603050405020304" pitchFamily="18" charset="0"/>
              </a:rPr>
              <a:t>¿Conoces la Nueva Norma NIF D-5 Arrendamientos obligatoria para el 2019?</a:t>
            </a:r>
            <a:endParaRPr lang="es-MX"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es-ES_tradnl" b="1" dirty="0">
                <a:latin typeface="Calibri" panose="020F0502020204030204" pitchFamily="34" charset="0"/>
                <a:ea typeface="Calibri" panose="020F0502020204030204" pitchFamily="34" charset="0"/>
                <a:cs typeface="Times New Roman" panose="02020603050405020304" pitchFamily="18" charset="0"/>
              </a:rPr>
              <a:t>¿Analizas las implicaciones por cada tipo de Arrendamiento para el Arrendador y el Arrendatario?</a:t>
            </a:r>
            <a:endParaRPr lang="es-MX"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es-ES_tradnl" b="1" dirty="0">
                <a:latin typeface="Calibri" panose="020F0502020204030204" pitchFamily="34" charset="0"/>
                <a:ea typeface="Calibri" panose="020F0502020204030204" pitchFamily="34" charset="0"/>
                <a:cs typeface="Times New Roman" panose="02020603050405020304" pitchFamily="18" charset="0"/>
              </a:rPr>
              <a:t>¿</a:t>
            </a:r>
            <a:r>
              <a:rPr lang="es-MX" b="1" dirty="0">
                <a:latin typeface="Calibri" panose="020F0502020204030204" pitchFamily="34" charset="0"/>
                <a:ea typeface="Calibri" panose="020F0502020204030204" pitchFamily="34" charset="0"/>
                <a:cs typeface="Times New Roman" panose="02020603050405020304" pitchFamily="18" charset="0"/>
              </a:rPr>
              <a:t>Conoces el Modelo de Valuación de acuerdo a esta Nueva Norma para el Arrendatario?</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ES_tradnl" b="1" dirty="0">
                <a:latin typeface="Calibri" panose="020F0502020204030204" pitchFamily="34" charset="0"/>
                <a:ea typeface="Calibri" panose="020F0502020204030204" pitchFamily="34" charset="0"/>
                <a:cs typeface="Times New Roman" panose="02020603050405020304" pitchFamily="18" charset="0"/>
              </a:rPr>
              <a:t>         ¿Evalúas las Implicaciones Contables, </a:t>
            </a:r>
            <a:r>
              <a:rPr lang="es-ES_tradnl" b="1" dirty="0" smtClean="0">
                <a:latin typeface="Calibri" panose="020F0502020204030204" pitchFamily="34" charset="0"/>
                <a:ea typeface="Calibri" panose="020F0502020204030204" pitchFamily="34" charset="0"/>
                <a:cs typeface="Times New Roman" panose="02020603050405020304" pitchFamily="18" charset="0"/>
              </a:rPr>
              <a:t>Financieras, Legales </a:t>
            </a:r>
            <a:r>
              <a:rPr lang="es-ES_tradnl" b="1" dirty="0">
                <a:latin typeface="Calibri" panose="020F0502020204030204" pitchFamily="34" charset="0"/>
                <a:ea typeface="Calibri" panose="020F0502020204030204" pitchFamily="34" charset="0"/>
                <a:cs typeface="Times New Roman" panose="02020603050405020304" pitchFamily="18" charset="0"/>
              </a:rPr>
              <a:t>y Fiscales de la</a:t>
            </a:r>
          </a:p>
          <a:p>
            <a:pPr>
              <a:lnSpc>
                <a:spcPct val="115000"/>
              </a:lnSpc>
              <a:spcAft>
                <a:spcPts val="1000"/>
              </a:spcAft>
            </a:pPr>
            <a:r>
              <a:rPr lang="es-ES_tradnl" b="1" dirty="0">
                <a:latin typeface="Calibri" panose="020F0502020204030204" pitchFamily="34" charset="0"/>
                <a:ea typeface="Calibri" panose="020F0502020204030204" pitchFamily="34" charset="0"/>
                <a:cs typeface="Times New Roman" panose="02020603050405020304" pitchFamily="18" charset="0"/>
              </a:rPr>
              <a:t>             Nueva Norma</a:t>
            </a:r>
            <a:r>
              <a:rPr lang="es-MX" b="1" dirty="0">
                <a:latin typeface="Calibri" panose="020F0502020204030204" pitchFamily="34" charset="0"/>
                <a:ea typeface="Calibri" panose="020F0502020204030204" pitchFamily="34" charset="0"/>
                <a:cs typeface="Times New Roman" panose="02020603050405020304" pitchFamily="18" charset="0"/>
              </a:rPr>
              <a:t>? </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b="1" dirty="0">
                <a:latin typeface="Calibri" panose="020F0502020204030204" pitchFamily="34" charset="0"/>
                <a:ea typeface="Calibri" panose="020F0502020204030204" pitchFamily="34" charset="0"/>
                <a:cs typeface="Times New Roman" panose="02020603050405020304" pitchFamily="18" charset="0"/>
              </a:rPr>
              <a:t>        </a:t>
            </a:r>
            <a:r>
              <a:rPr lang="es-ES_tradnl" b="1" dirty="0">
                <a:latin typeface="Calibri" panose="020F0502020204030204" pitchFamily="34" charset="0"/>
                <a:ea typeface="Calibri" panose="020F0502020204030204" pitchFamily="34" charset="0"/>
                <a:cs typeface="Times New Roman" panose="02020603050405020304" pitchFamily="18" charset="0"/>
              </a:rPr>
              <a:t> ¿Aplicas adecuadamente las Normas de Valuación, Presentación y</a:t>
            </a:r>
          </a:p>
          <a:p>
            <a:pPr>
              <a:lnSpc>
                <a:spcPct val="115000"/>
              </a:lnSpc>
              <a:spcAft>
                <a:spcPts val="1000"/>
              </a:spcAft>
            </a:pPr>
            <a:r>
              <a:rPr lang="es-ES_tradnl" b="1" dirty="0">
                <a:latin typeface="Calibri" panose="020F0502020204030204" pitchFamily="34" charset="0"/>
                <a:ea typeface="Calibri" panose="020F0502020204030204" pitchFamily="34" charset="0"/>
                <a:cs typeface="Times New Roman" panose="02020603050405020304" pitchFamily="18" charset="0"/>
              </a:rPr>
              <a:t>              Revelación de la NIF D- 5 y la Norma Internacional NIIF-16? </a:t>
            </a:r>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2483768" y="4989075"/>
            <a:ext cx="6480720" cy="923330"/>
          </a:xfrm>
          <a:prstGeom prst="rect">
            <a:avLst/>
          </a:prstGeom>
        </p:spPr>
        <p:txBody>
          <a:bodyPr wrap="square">
            <a:spAutoFit/>
          </a:bodyPr>
          <a:lstStyle/>
          <a:p>
            <a:r>
              <a:rPr lang="es-MX" b="1" dirty="0"/>
              <a:t>En México, alrededor de 37% de las empresas arrienda menos de 100 activos, 22% arrienda entre 1,000 y 4,999, y 5% arrienda más de 10,000 para sus organizaciones</a:t>
            </a:r>
            <a:endParaRPr lang="es-MX" b="1" dirty="0">
              <a:solidFill>
                <a:schemeClr val="accent2">
                  <a:lumMod val="50000"/>
                </a:schemeClr>
              </a:solidFill>
            </a:endParaRPr>
          </a:p>
        </p:txBody>
      </p:sp>
    </p:spTree>
    <p:extLst>
      <p:ext uri="{BB962C8B-B14F-4D97-AF65-F5344CB8AC3E}">
        <p14:creationId xmlns:p14="http://schemas.microsoft.com/office/powerpoint/2010/main" val="25283071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55576" y="1556792"/>
            <a:ext cx="9144000" cy="4032448"/>
          </a:xfrm>
        </p:spPr>
        <p:txBody>
          <a:bodyPr>
            <a:normAutofit/>
          </a:bodyPr>
          <a:lstStyle/>
          <a:p>
            <a:pPr eaLnBrk="1" hangingPunct="1">
              <a:defRPr/>
            </a:pPr>
            <a:r>
              <a:rPr lang="es-MX" sz="2400" dirty="0"/>
              <a:t/>
            </a:r>
            <a:br>
              <a:rPr lang="es-MX" sz="2400" dirty="0"/>
            </a:br>
            <a:endParaRPr lang="es-ES_tradnl" sz="2100" b="1" dirty="0">
              <a:solidFill>
                <a:schemeClr val="accent1"/>
              </a:solidFill>
              <a:effectLst>
                <a:outerShdw blurRad="38100" dist="38100" dir="2700000" algn="tl">
                  <a:srgbClr val="C0C0C0"/>
                </a:outerShdw>
              </a:effectLst>
            </a:endParaRPr>
          </a:p>
        </p:txBody>
      </p:sp>
      <p:pic>
        <p:nvPicPr>
          <p:cNvPr id="5" name="3 Imagen" descr="H:\RochaSilva.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0"/>
            <a:ext cx="3600400" cy="676275"/>
          </a:xfrm>
          <a:prstGeom prst="rect">
            <a:avLst/>
          </a:prstGeom>
          <a:noFill/>
          <a:ln w="9525">
            <a:noFill/>
            <a:miter lim="800000"/>
            <a:headEnd/>
            <a:tailEnd/>
          </a:ln>
        </p:spPr>
      </p:pic>
      <p:sp>
        <p:nvSpPr>
          <p:cNvPr id="2" name="Rectángulo 1">
            <a:extLst>
              <a:ext uri="{FF2B5EF4-FFF2-40B4-BE49-F238E27FC236}">
                <a16:creationId xmlns="" xmlns:a16="http://schemas.microsoft.com/office/drawing/2014/main" id="{04299E3A-27E3-444B-8C19-90126F61AC8F}"/>
              </a:ext>
            </a:extLst>
          </p:cNvPr>
          <p:cNvSpPr/>
          <p:nvPr/>
        </p:nvSpPr>
        <p:spPr>
          <a:xfrm>
            <a:off x="1385392" y="1916832"/>
            <a:ext cx="7884368" cy="2331151"/>
          </a:xfrm>
          <a:prstGeom prst="rect">
            <a:avLst/>
          </a:prstGeom>
        </p:spPr>
        <p:txBody>
          <a:bodyPr wrap="square">
            <a:spAutoFit/>
          </a:bodyPr>
          <a:lstStyle/>
          <a:p>
            <a:r>
              <a:rPr lang="es-MX" b="1" dirty="0"/>
              <a:t>Objetivo:</a:t>
            </a:r>
          </a:p>
          <a:p>
            <a:endParaRPr lang="es-MX" dirty="0"/>
          </a:p>
          <a:p>
            <a:r>
              <a:rPr lang="es-MX" b="1" dirty="0"/>
              <a:t>El participante Conocerá y Aplicará las Normas de Valuación, Presentación y Revelación de los Arrendamientos en los Estados Financieros y Evaluará las Implicaciones Contables, </a:t>
            </a:r>
            <a:r>
              <a:rPr lang="es-MX" b="1" dirty="0" smtClean="0"/>
              <a:t>Financieras</a:t>
            </a:r>
            <a:r>
              <a:rPr lang="es-MX" b="1" dirty="0" smtClean="0"/>
              <a:t>, Legales  </a:t>
            </a:r>
            <a:r>
              <a:rPr lang="es-MX" b="1" dirty="0"/>
              <a:t>y Fiscales e Impacto en la Rentabilidad del Negocio, ya sea como Arrendadora o como Arrendataria.</a:t>
            </a:r>
            <a:endParaRPr lang="es-MX" dirty="0"/>
          </a:p>
          <a:p>
            <a:pPr marL="457200">
              <a:lnSpc>
                <a:spcPct val="115000"/>
              </a:lnSpc>
              <a:spcAft>
                <a:spcPts val="1000"/>
              </a:spcAft>
            </a:pPr>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1763688" y="3915532"/>
            <a:ext cx="7056784" cy="2092561"/>
          </a:xfrm>
          <a:prstGeom prst="rect">
            <a:avLst/>
          </a:prstGeom>
        </p:spPr>
        <p:txBody>
          <a:bodyPr wrap="square">
            <a:spAutoFit/>
          </a:bodyPr>
          <a:lstStyle/>
          <a:p>
            <a:pPr marL="342900" lvl="0" indent="-342900" fontAlgn="base">
              <a:lnSpc>
                <a:spcPts val="1560"/>
              </a:lnSpc>
              <a:spcAft>
                <a:spcPts val="0"/>
              </a:spcAft>
              <a:buSzPts val="1000"/>
              <a:buFont typeface="Symbol" panose="05050102010706020507" pitchFamily="18" charset="2"/>
              <a:buChar char=""/>
              <a:tabLst>
                <a:tab pos="457200" algn="l"/>
              </a:tabLst>
            </a:pPr>
            <a:r>
              <a:rPr lang="es-MX" dirty="0">
                <a:solidFill>
                  <a:srgbClr val="00B0F0"/>
                </a:solidFill>
                <a:latin typeface="Georgia" panose="02040502050405020303" pitchFamily="18" charset="0"/>
                <a:ea typeface="Times New Roman" panose="02020603050405020304" pitchFamily="18" charset="0"/>
                <a:cs typeface="Arial" panose="020B0604020202020204" pitchFamily="34" charset="0"/>
              </a:rPr>
              <a:t>66%</a:t>
            </a:r>
            <a:endParaRPr lang="es-MX" dirty="0">
              <a:solidFill>
                <a:srgbClr val="00B0F0"/>
              </a:solidFill>
              <a:latin typeface="Times New Roman" panose="02020603050405020304" pitchFamily="18" charset="0"/>
              <a:ea typeface="Times New Roman" panose="02020603050405020304" pitchFamily="18" charset="0"/>
            </a:endParaRPr>
          </a:p>
          <a:p>
            <a:pPr fontAlgn="base">
              <a:lnSpc>
                <a:spcPts val="1800"/>
              </a:lnSpc>
              <a:spcAft>
                <a:spcPts val="0"/>
              </a:spcAft>
            </a:pPr>
            <a:r>
              <a:rPr lang="es-MX" dirty="0">
                <a:solidFill>
                  <a:srgbClr val="00B0F0"/>
                </a:solidFill>
                <a:latin typeface="Arial" panose="020B0604020202020204" pitchFamily="34" charset="0"/>
                <a:ea typeface="Times New Roman" panose="02020603050405020304" pitchFamily="18" charset="0"/>
              </a:rPr>
              <a:t>de empresas mexicanas está en proceso de adopción</a:t>
            </a:r>
            <a:endParaRPr lang="es-MX" dirty="0">
              <a:solidFill>
                <a:srgbClr val="00B0F0"/>
              </a:solidFill>
              <a:latin typeface="Times New Roman" panose="02020603050405020304" pitchFamily="18" charset="0"/>
              <a:ea typeface="Times New Roman" panose="02020603050405020304" pitchFamily="18" charset="0"/>
            </a:endParaRPr>
          </a:p>
          <a:p>
            <a:pPr marL="342900" lvl="0" indent="-342900" fontAlgn="base">
              <a:lnSpc>
                <a:spcPts val="1560"/>
              </a:lnSpc>
              <a:spcAft>
                <a:spcPts val="0"/>
              </a:spcAft>
              <a:buSzPts val="1000"/>
              <a:buFont typeface="Symbol" panose="05050102010706020507" pitchFamily="18" charset="2"/>
              <a:buChar char=""/>
              <a:tabLst>
                <a:tab pos="457200" algn="l"/>
              </a:tabLst>
            </a:pPr>
            <a:r>
              <a:rPr lang="es-MX" dirty="0">
                <a:solidFill>
                  <a:srgbClr val="00B0F0"/>
                </a:solidFill>
                <a:latin typeface="Georgia" panose="02040502050405020303" pitchFamily="18" charset="0"/>
                <a:ea typeface="Times New Roman" panose="02020603050405020304" pitchFamily="18" charset="0"/>
                <a:cs typeface="Arial" panose="020B0604020202020204" pitchFamily="34" charset="0"/>
              </a:rPr>
              <a:t>30%</a:t>
            </a:r>
            <a:endParaRPr lang="es-MX" dirty="0">
              <a:solidFill>
                <a:srgbClr val="00B0F0"/>
              </a:solidFill>
              <a:latin typeface="Times New Roman" panose="02020603050405020304" pitchFamily="18" charset="0"/>
              <a:ea typeface="Times New Roman" panose="02020603050405020304" pitchFamily="18" charset="0"/>
            </a:endParaRPr>
          </a:p>
          <a:p>
            <a:pPr fontAlgn="base">
              <a:lnSpc>
                <a:spcPts val="1800"/>
              </a:lnSpc>
              <a:spcAft>
                <a:spcPts val="0"/>
              </a:spcAft>
            </a:pPr>
            <a:r>
              <a:rPr lang="es-MX" dirty="0">
                <a:solidFill>
                  <a:srgbClr val="00B0F0"/>
                </a:solidFill>
                <a:latin typeface="Arial" panose="020B0604020202020204" pitchFamily="34" charset="0"/>
                <a:ea typeface="Times New Roman" panose="02020603050405020304" pitchFamily="18" charset="0"/>
              </a:rPr>
              <a:t>encuentra “muy difícil” la implementación de las nuevas normas de arrendamientos</a:t>
            </a:r>
            <a:endParaRPr lang="es-MX" dirty="0">
              <a:solidFill>
                <a:srgbClr val="00B0F0"/>
              </a:solidFill>
              <a:latin typeface="Times New Roman" panose="02020603050405020304" pitchFamily="18" charset="0"/>
              <a:ea typeface="Times New Roman" panose="02020603050405020304" pitchFamily="18" charset="0"/>
            </a:endParaRPr>
          </a:p>
          <a:p>
            <a:pPr marL="342900" lvl="0" indent="-342900" fontAlgn="base">
              <a:lnSpc>
                <a:spcPts val="1560"/>
              </a:lnSpc>
              <a:spcAft>
                <a:spcPts val="0"/>
              </a:spcAft>
              <a:buSzPts val="1000"/>
              <a:buFont typeface="Symbol" panose="05050102010706020507" pitchFamily="18" charset="2"/>
              <a:buChar char=""/>
              <a:tabLst>
                <a:tab pos="457200" algn="l"/>
              </a:tabLst>
            </a:pPr>
            <a:r>
              <a:rPr lang="es-MX" dirty="0">
                <a:solidFill>
                  <a:srgbClr val="00B0F0"/>
                </a:solidFill>
                <a:latin typeface="Georgia" panose="02040502050405020303" pitchFamily="18" charset="0"/>
                <a:ea typeface="Times New Roman" panose="02020603050405020304" pitchFamily="18" charset="0"/>
                <a:cs typeface="Arial" panose="020B0604020202020204" pitchFamily="34" charset="0"/>
              </a:rPr>
              <a:t>54%</a:t>
            </a:r>
            <a:endParaRPr lang="es-MX" dirty="0">
              <a:solidFill>
                <a:srgbClr val="00B0F0"/>
              </a:solidFill>
              <a:latin typeface="Times New Roman" panose="02020603050405020304" pitchFamily="18" charset="0"/>
              <a:ea typeface="Times New Roman" panose="02020603050405020304" pitchFamily="18" charset="0"/>
            </a:endParaRPr>
          </a:p>
          <a:p>
            <a:pPr fontAlgn="base">
              <a:lnSpc>
                <a:spcPts val="1800"/>
              </a:lnSpc>
              <a:spcAft>
                <a:spcPts val="0"/>
              </a:spcAft>
            </a:pPr>
            <a:r>
              <a:rPr lang="es-MX" dirty="0">
                <a:solidFill>
                  <a:srgbClr val="00B0F0"/>
                </a:solidFill>
                <a:latin typeface="Arial" panose="020B0604020202020204" pitchFamily="34" charset="0"/>
                <a:ea typeface="Times New Roman" panose="02020603050405020304" pitchFamily="18" charset="0"/>
              </a:rPr>
              <a:t>calcula que los costos totales por cumplir las nuevas normas serán de hasta 500 mil dólares</a:t>
            </a:r>
            <a:endParaRPr lang="es-MX" dirty="0">
              <a:solidFill>
                <a:srgbClr val="00B0F0"/>
              </a:solidFill>
              <a:latin typeface="Times New Roman" panose="02020603050405020304" pitchFamily="18" charset="0"/>
              <a:ea typeface="Times New Roman" panose="02020603050405020304" pitchFamily="18" charset="0"/>
            </a:endParaRPr>
          </a:p>
          <a:p>
            <a:pPr algn="just" fontAlgn="base">
              <a:lnSpc>
                <a:spcPct val="107000"/>
              </a:lnSpc>
              <a:spcAft>
                <a:spcPts val="0"/>
              </a:spcAft>
            </a:pPr>
            <a:r>
              <a:rPr lang="es-MX" sz="1400" dirty="0">
                <a:solidFill>
                  <a:srgbClr val="00B0F0"/>
                </a:solidFill>
                <a:latin typeface="Arial" panose="020B0604020202020204" pitchFamily="34" charset="0"/>
                <a:ea typeface="Times New Roman" panose="02020603050405020304" pitchFamily="18" charset="0"/>
                <a:cs typeface="Times New Roman" panose="02020603050405020304" pitchFamily="18" charset="0"/>
              </a:rPr>
              <a:t> </a:t>
            </a:r>
            <a:endParaRPr lang="es-MX" sz="16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2648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55576" y="1556792"/>
            <a:ext cx="9144000" cy="4032448"/>
          </a:xfrm>
        </p:spPr>
        <p:txBody>
          <a:bodyPr>
            <a:normAutofit/>
          </a:bodyPr>
          <a:lstStyle/>
          <a:p>
            <a:pPr eaLnBrk="1" hangingPunct="1">
              <a:defRPr/>
            </a:pPr>
            <a:r>
              <a:rPr lang="es-MX" sz="2400" dirty="0"/>
              <a:t/>
            </a:r>
            <a:br>
              <a:rPr lang="es-MX" sz="2400" dirty="0"/>
            </a:br>
            <a:endParaRPr lang="es-ES_tradnl" sz="2100" b="1" dirty="0">
              <a:solidFill>
                <a:schemeClr val="accent1"/>
              </a:solidFill>
              <a:effectLst>
                <a:outerShdw blurRad="38100" dist="38100" dir="2700000" algn="tl">
                  <a:srgbClr val="C0C0C0"/>
                </a:outerShdw>
              </a:effectLst>
            </a:endParaRPr>
          </a:p>
        </p:txBody>
      </p:sp>
      <p:pic>
        <p:nvPicPr>
          <p:cNvPr id="5" name="3 Imagen" descr="H:\RochaSilva.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0"/>
            <a:ext cx="3600400" cy="676275"/>
          </a:xfrm>
          <a:prstGeom prst="rect">
            <a:avLst/>
          </a:prstGeom>
          <a:noFill/>
          <a:ln w="9525">
            <a:noFill/>
            <a:miter lim="800000"/>
            <a:headEnd/>
            <a:tailEnd/>
          </a:ln>
        </p:spPr>
      </p:pic>
      <p:sp>
        <p:nvSpPr>
          <p:cNvPr id="2" name="Rectángulo 1">
            <a:extLst>
              <a:ext uri="{FF2B5EF4-FFF2-40B4-BE49-F238E27FC236}">
                <a16:creationId xmlns="" xmlns:a16="http://schemas.microsoft.com/office/drawing/2014/main" id="{04299E3A-27E3-444B-8C19-90126F61AC8F}"/>
              </a:ext>
            </a:extLst>
          </p:cNvPr>
          <p:cNvSpPr/>
          <p:nvPr/>
        </p:nvSpPr>
        <p:spPr>
          <a:xfrm>
            <a:off x="1259632" y="676275"/>
            <a:ext cx="7884368" cy="6463308"/>
          </a:xfrm>
          <a:prstGeom prst="rect">
            <a:avLst/>
          </a:prstGeom>
        </p:spPr>
        <p:txBody>
          <a:bodyPr wrap="square">
            <a:spAutoFit/>
          </a:bodyPr>
          <a:lstStyle/>
          <a:p>
            <a:pPr algn="ctr"/>
            <a:r>
              <a:rPr lang="es-ES_tradnl" b="1" dirty="0"/>
              <a:t>Contenido</a:t>
            </a:r>
            <a:br>
              <a:rPr lang="es-ES_tradnl" b="1" dirty="0"/>
            </a:br>
            <a:endParaRPr lang="es-MX" dirty="0"/>
          </a:p>
          <a:p>
            <a:pPr lvl="0"/>
            <a:r>
              <a:rPr lang="es-ES_tradnl" b="1" dirty="0"/>
              <a:t>Introducción</a:t>
            </a:r>
            <a:endParaRPr lang="es-MX" dirty="0"/>
          </a:p>
          <a:p>
            <a:r>
              <a:rPr lang="es-MX" dirty="0"/>
              <a:t>A.-Razones de su emisión y principales cambios de pronunciamientos</a:t>
            </a:r>
          </a:p>
          <a:p>
            <a:r>
              <a:rPr lang="es-MX" dirty="0"/>
              <a:t>B.-Bases del Marco Conceptual y Convergencia</a:t>
            </a:r>
          </a:p>
          <a:p>
            <a:pPr lvl="0"/>
            <a:r>
              <a:rPr lang="es-ES_tradnl" b="1" dirty="0"/>
              <a:t>Objetivo Y Alcance</a:t>
            </a:r>
            <a:endParaRPr lang="es-MX" dirty="0"/>
          </a:p>
          <a:p>
            <a:r>
              <a:rPr lang="es-ES_tradnl" dirty="0"/>
              <a:t>A</a:t>
            </a:r>
            <a:r>
              <a:rPr lang="es-ES_tradnl" b="1" dirty="0"/>
              <a:t>.-</a:t>
            </a:r>
            <a:r>
              <a:rPr lang="es-ES_tradnl" dirty="0"/>
              <a:t> </a:t>
            </a:r>
            <a:r>
              <a:rPr lang="es-MX" dirty="0"/>
              <a:t>Lograr que los arrendatarios y arrendadores proporcionen información relevante que represente la sustancia económica de esas transacciones y que proporcione una base a los usuarios de los estados financieros para evaluar el efecto que los arrendamientos tienen sobre la situación financiera, los resultados y los flujos de efectivo de una entidad.</a:t>
            </a:r>
            <a:r>
              <a:rPr lang="es-MX" b="1" dirty="0"/>
              <a:t> </a:t>
            </a:r>
            <a:endParaRPr lang="es-MX" dirty="0"/>
          </a:p>
          <a:p>
            <a:r>
              <a:rPr lang="es-ES_tradnl" dirty="0"/>
              <a:t>B.</a:t>
            </a:r>
            <a:r>
              <a:rPr lang="es-MX" b="1" dirty="0"/>
              <a:t>-</a:t>
            </a:r>
            <a:r>
              <a:rPr lang="es-MX" dirty="0"/>
              <a:t> Esta NIF debe ser aplicada por todas las entidades que emitan estados financieros en los términos establecidos por la NIF A-3, Necesidades de los usuarios y objetivos de los estados financieros, que celebran contratos de arrendamiento (o subarrendamiento).</a:t>
            </a:r>
          </a:p>
          <a:p>
            <a:pPr lvl="0"/>
            <a:r>
              <a:rPr lang="es-MX" b="1" dirty="0"/>
              <a:t>Aspectos Relevantes</a:t>
            </a:r>
            <a:endParaRPr lang="es-MX" dirty="0"/>
          </a:p>
          <a:p>
            <a:r>
              <a:rPr lang="es-MX" dirty="0"/>
              <a:t>A.-Definición de Términos</a:t>
            </a:r>
          </a:p>
          <a:p>
            <a:r>
              <a:rPr lang="es-MX" dirty="0"/>
              <a:t>B.-Condiciones de Reconocimiento</a:t>
            </a:r>
          </a:p>
          <a:p>
            <a:pPr lvl="0"/>
            <a:r>
              <a:rPr lang="es-ES_tradnl" b="1" dirty="0"/>
              <a:t>Normas Valuación</a:t>
            </a:r>
            <a:endParaRPr lang="es-MX" dirty="0"/>
          </a:p>
          <a:p>
            <a:r>
              <a:rPr lang="es-ES_tradnl" dirty="0"/>
              <a:t>A.-Arrendatario</a:t>
            </a:r>
            <a:endParaRPr lang="es-MX" dirty="0"/>
          </a:p>
          <a:p>
            <a:r>
              <a:rPr lang="es-ES_tradnl" dirty="0"/>
              <a:t>     A1.-Reconocimiento Inicial y Posterior</a:t>
            </a:r>
            <a:endParaRPr lang="es-MX" dirty="0"/>
          </a:p>
          <a:p>
            <a:r>
              <a:rPr lang="es-ES_tradnl" dirty="0"/>
              <a:t>B.-Arrendador</a:t>
            </a:r>
            <a:endParaRPr lang="es-MX" dirty="0"/>
          </a:p>
          <a:p>
            <a:r>
              <a:rPr lang="es-ES_tradnl" dirty="0"/>
              <a:t>    </a:t>
            </a:r>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45915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55576" y="1556792"/>
            <a:ext cx="9144000" cy="4032448"/>
          </a:xfrm>
        </p:spPr>
        <p:txBody>
          <a:bodyPr>
            <a:normAutofit/>
          </a:bodyPr>
          <a:lstStyle/>
          <a:p>
            <a:pPr eaLnBrk="1" hangingPunct="1">
              <a:defRPr/>
            </a:pPr>
            <a:r>
              <a:rPr lang="es-MX" sz="2400" dirty="0"/>
              <a:t/>
            </a:r>
            <a:br>
              <a:rPr lang="es-MX" sz="2400" dirty="0"/>
            </a:br>
            <a:endParaRPr lang="es-ES_tradnl" sz="2100" b="1" dirty="0">
              <a:solidFill>
                <a:schemeClr val="accent1"/>
              </a:solidFill>
              <a:effectLst>
                <a:outerShdw blurRad="38100" dist="38100" dir="2700000" algn="tl">
                  <a:srgbClr val="C0C0C0"/>
                </a:outerShdw>
              </a:effectLst>
            </a:endParaRPr>
          </a:p>
        </p:txBody>
      </p:sp>
      <p:pic>
        <p:nvPicPr>
          <p:cNvPr id="5" name="3 Imagen" descr="H:\RochaSilva.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0"/>
            <a:ext cx="3600400" cy="676275"/>
          </a:xfrm>
          <a:prstGeom prst="rect">
            <a:avLst/>
          </a:prstGeom>
          <a:noFill/>
          <a:ln w="9525">
            <a:noFill/>
            <a:miter lim="800000"/>
            <a:headEnd/>
            <a:tailEnd/>
          </a:ln>
        </p:spPr>
      </p:pic>
      <p:sp>
        <p:nvSpPr>
          <p:cNvPr id="2" name="Rectángulo 1">
            <a:extLst>
              <a:ext uri="{FF2B5EF4-FFF2-40B4-BE49-F238E27FC236}">
                <a16:creationId xmlns="" xmlns:a16="http://schemas.microsoft.com/office/drawing/2014/main" id="{04299E3A-27E3-444B-8C19-90126F61AC8F}"/>
              </a:ext>
            </a:extLst>
          </p:cNvPr>
          <p:cNvSpPr/>
          <p:nvPr/>
        </p:nvSpPr>
        <p:spPr>
          <a:xfrm>
            <a:off x="1259632" y="676275"/>
            <a:ext cx="7884368" cy="5396862"/>
          </a:xfrm>
          <a:prstGeom prst="rect">
            <a:avLst/>
          </a:prstGeom>
        </p:spPr>
        <p:txBody>
          <a:bodyPr wrap="square">
            <a:spAutoFit/>
          </a:bodyPr>
          <a:lstStyle/>
          <a:p>
            <a:pPr algn="ctr"/>
            <a:r>
              <a:rPr lang="es-ES_tradnl" b="1" dirty="0"/>
              <a:t>Contenido</a:t>
            </a:r>
            <a:br>
              <a:rPr lang="es-ES_tradnl" b="1" dirty="0"/>
            </a:br>
            <a:endParaRPr lang="es-MX" dirty="0"/>
          </a:p>
          <a:p>
            <a:pPr lvl="0"/>
            <a:r>
              <a:rPr lang="es-ES_tradnl" dirty="0"/>
              <a:t>B1.-Clasificación de los Arrendamientos</a:t>
            </a:r>
            <a:endParaRPr lang="es-MX" dirty="0"/>
          </a:p>
          <a:p>
            <a:r>
              <a:rPr lang="es-MX" dirty="0"/>
              <a:t>           B11.-Arrendamientos Financieros-Reconocimiento Inicial y Posterior</a:t>
            </a:r>
          </a:p>
          <a:p>
            <a:r>
              <a:rPr lang="es-MX" dirty="0"/>
              <a:t>           B12.-Arrendamiento Operativo-Reconocimiento y Venta con Arrendamiento vía </a:t>
            </a:r>
            <a:r>
              <a:rPr lang="es-MX" dirty="0" smtClean="0"/>
              <a:t>de </a:t>
            </a:r>
            <a:r>
              <a:rPr lang="es-MX" dirty="0"/>
              <a:t>Regreso</a:t>
            </a:r>
            <a:r>
              <a:rPr lang="es-MX" dirty="0" smtClean="0"/>
              <a:t>.</a:t>
            </a:r>
          </a:p>
          <a:p>
            <a:r>
              <a:rPr lang="es-MX" b="1" dirty="0" smtClean="0"/>
              <a:t>Aspectos Contables y Financieros </a:t>
            </a:r>
            <a:r>
              <a:rPr lang="es-MX" b="1" dirty="0"/>
              <a:t>de mayor </a:t>
            </a:r>
            <a:r>
              <a:rPr lang="es-MX" b="1" dirty="0" smtClean="0"/>
              <a:t>Relevancia</a:t>
            </a:r>
            <a:endParaRPr lang="es-MX" dirty="0" smtClean="0"/>
          </a:p>
          <a:p>
            <a:r>
              <a:rPr lang="es-MX" b="1" dirty="0" smtClean="0"/>
              <a:t>Aspectos Fiscales de mayor Relevancia</a:t>
            </a:r>
          </a:p>
          <a:p>
            <a:r>
              <a:rPr lang="es-MX" b="1" dirty="0" smtClean="0"/>
              <a:t>Aspectos legales </a:t>
            </a:r>
            <a:r>
              <a:rPr lang="es-MX" b="1" dirty="0"/>
              <a:t>de mayor </a:t>
            </a:r>
            <a:r>
              <a:rPr lang="es-MX" b="1" dirty="0" smtClean="0"/>
              <a:t>Relevancia</a:t>
            </a:r>
            <a:endParaRPr lang="es-MX" b="1" dirty="0"/>
          </a:p>
          <a:p>
            <a:pPr lvl="0"/>
            <a:r>
              <a:rPr lang="es-ES_tradnl" b="1" dirty="0"/>
              <a:t>Normas de Presentación</a:t>
            </a:r>
            <a:endParaRPr lang="es-MX" dirty="0"/>
          </a:p>
          <a:p>
            <a:r>
              <a:rPr lang="es-MX" dirty="0"/>
              <a:t>A.-Arrendatario</a:t>
            </a:r>
          </a:p>
          <a:p>
            <a:r>
              <a:rPr lang="es-MX" dirty="0"/>
              <a:t>B.-Arrendador</a:t>
            </a:r>
          </a:p>
          <a:p>
            <a:pPr lvl="0"/>
            <a:r>
              <a:rPr lang="es-MX" b="1" dirty="0"/>
              <a:t> Normas de revelación</a:t>
            </a:r>
            <a:endParaRPr lang="es-MX" dirty="0"/>
          </a:p>
          <a:p>
            <a:r>
              <a:rPr lang="es-MX" dirty="0"/>
              <a:t>A.-Arrendatario</a:t>
            </a:r>
          </a:p>
          <a:p>
            <a:r>
              <a:rPr lang="es-MX" dirty="0"/>
              <a:t>B.-Arrendador-Financieros y Operativos   </a:t>
            </a:r>
          </a:p>
          <a:p>
            <a:pPr lvl="0"/>
            <a:r>
              <a:rPr lang="es-MX" b="1" dirty="0"/>
              <a:t>Vigencia y Transitorios</a:t>
            </a:r>
            <a:endParaRPr lang="es-MX" dirty="0"/>
          </a:p>
          <a:p>
            <a:r>
              <a:rPr lang="es-ES_tradnl" b="1" dirty="0"/>
              <a:t>-</a:t>
            </a:r>
            <a:r>
              <a:rPr lang="es-ES_tradnl" b="1" dirty="0" smtClean="0"/>
              <a:t>       </a:t>
            </a:r>
            <a:r>
              <a:rPr lang="es-ES_tradnl" b="1" dirty="0"/>
              <a:t>Casos Prácticos, Guías y Diagramas        </a:t>
            </a:r>
            <a:endParaRPr lang="es-MX" dirty="0"/>
          </a:p>
          <a:p>
            <a:r>
              <a:rPr lang="es-ES_tradnl" b="1" dirty="0"/>
              <a:t>-</a:t>
            </a:r>
            <a:r>
              <a:rPr lang="es-ES_tradnl" b="1" dirty="0" smtClean="0"/>
              <a:t>  </a:t>
            </a:r>
            <a:r>
              <a:rPr lang="es-ES_tradnl" b="1" dirty="0"/>
              <a:t>Conclusiones</a:t>
            </a:r>
            <a:endParaRPr lang="es-MX" dirty="0"/>
          </a:p>
          <a:p>
            <a:pPr marL="457200">
              <a:lnSpc>
                <a:spcPct val="115000"/>
              </a:lnSpc>
              <a:spcAft>
                <a:spcPts val="1000"/>
              </a:spcAft>
            </a:pPr>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2006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55576" y="1556792"/>
            <a:ext cx="9144000" cy="4032448"/>
          </a:xfrm>
        </p:spPr>
        <p:txBody>
          <a:bodyPr>
            <a:normAutofit/>
          </a:bodyPr>
          <a:lstStyle/>
          <a:p>
            <a:pPr eaLnBrk="1" hangingPunct="1">
              <a:defRPr/>
            </a:pPr>
            <a:r>
              <a:rPr lang="es-MX" sz="2400" dirty="0"/>
              <a:t/>
            </a:r>
            <a:br>
              <a:rPr lang="es-MX" sz="2400" dirty="0"/>
            </a:br>
            <a:endParaRPr lang="es-ES_tradnl" sz="2100" b="1" dirty="0">
              <a:solidFill>
                <a:schemeClr val="accent1"/>
              </a:solidFill>
              <a:effectLst>
                <a:outerShdw blurRad="38100" dist="38100" dir="2700000" algn="tl">
                  <a:srgbClr val="C0C0C0"/>
                </a:outerShdw>
              </a:effectLst>
            </a:endParaRPr>
          </a:p>
        </p:txBody>
      </p:sp>
      <p:pic>
        <p:nvPicPr>
          <p:cNvPr id="5" name="3 Imagen" descr="H:\RochaSilva.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0"/>
            <a:ext cx="3600400" cy="676275"/>
          </a:xfrm>
          <a:prstGeom prst="rect">
            <a:avLst/>
          </a:prstGeom>
          <a:noFill/>
          <a:ln w="9525">
            <a:noFill/>
            <a:miter lim="800000"/>
            <a:headEnd/>
            <a:tailEnd/>
          </a:ln>
        </p:spPr>
      </p:pic>
      <p:sp>
        <p:nvSpPr>
          <p:cNvPr id="2" name="Rectángulo 1">
            <a:extLst>
              <a:ext uri="{FF2B5EF4-FFF2-40B4-BE49-F238E27FC236}">
                <a16:creationId xmlns="" xmlns:a16="http://schemas.microsoft.com/office/drawing/2014/main" id="{04299E3A-27E3-444B-8C19-90126F61AC8F}"/>
              </a:ext>
            </a:extLst>
          </p:cNvPr>
          <p:cNvSpPr/>
          <p:nvPr/>
        </p:nvSpPr>
        <p:spPr>
          <a:xfrm>
            <a:off x="1259632" y="676275"/>
            <a:ext cx="7884368" cy="1604285"/>
          </a:xfrm>
          <a:prstGeom prst="rect">
            <a:avLst/>
          </a:prstGeom>
        </p:spPr>
        <p:txBody>
          <a:bodyPr wrap="square">
            <a:spAutoFit/>
          </a:bodyPr>
          <a:lstStyle/>
          <a:p>
            <a:pPr marL="457200">
              <a:lnSpc>
                <a:spcPct val="115000"/>
              </a:lnSpc>
              <a:spcAft>
                <a:spcPts val="1000"/>
              </a:spcAft>
            </a:pPr>
            <a:r>
              <a:rPr lang="es-MX" dirty="0"/>
              <a:t>Las principales diferencias entre el actual “Boletín D-5 Arrendamientos” y la nueva “NIF D-5 Arrendamientos” son:</a:t>
            </a:r>
          </a:p>
          <a:p>
            <a:pPr marL="457200">
              <a:lnSpc>
                <a:spcPct val="115000"/>
              </a:lnSpc>
              <a:spcAft>
                <a:spcPts val="1000"/>
              </a:spcAft>
            </a:pPr>
            <a:endParaRPr lang="es-MX" dirty="0" smtClean="0">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endParaRPr lang="es-MX"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n 5" descr="http://asesneg.com.mx/wp-content/uploads/2018/09/Gr%C3%A1fico-art%C3%ADculo-480x267.jpg"/>
          <p:cNvPicPr/>
          <p:nvPr/>
        </p:nvPicPr>
        <p:blipFill>
          <a:blip r:embed="rId4">
            <a:extLst>
              <a:ext uri="{28A0092B-C50C-407E-A947-70E740481C1C}">
                <a14:useLocalDpi xmlns:a14="http://schemas.microsoft.com/office/drawing/2010/main" val="0"/>
              </a:ext>
            </a:extLst>
          </a:blip>
          <a:srcRect/>
          <a:stretch>
            <a:fillRect/>
          </a:stretch>
        </p:blipFill>
        <p:spPr bwMode="auto">
          <a:xfrm>
            <a:off x="1457324" y="1695450"/>
            <a:ext cx="7363147" cy="4901902"/>
          </a:xfrm>
          <a:prstGeom prst="rect">
            <a:avLst/>
          </a:prstGeom>
          <a:noFill/>
          <a:ln>
            <a:noFill/>
          </a:ln>
        </p:spPr>
      </p:pic>
    </p:spTree>
    <p:extLst>
      <p:ext uri="{BB962C8B-B14F-4D97-AF65-F5344CB8AC3E}">
        <p14:creationId xmlns:p14="http://schemas.microsoft.com/office/powerpoint/2010/main" val="9788986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3 Imagen" descr="H:\RochaSilva.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0"/>
            <a:ext cx="3600400" cy="676275"/>
          </a:xfrm>
          <a:prstGeom prst="rect">
            <a:avLst/>
          </a:prstGeom>
          <a:noFill/>
          <a:ln w="9525">
            <a:noFill/>
            <a:miter lim="800000"/>
            <a:headEnd/>
            <a:tailEnd/>
          </a:ln>
        </p:spPr>
      </p:pic>
      <p:sp>
        <p:nvSpPr>
          <p:cNvPr id="87" name="Text Box 165"/>
          <p:cNvSpPr txBox="1">
            <a:spLocks noChangeArrowheads="1"/>
          </p:cNvSpPr>
          <p:nvPr/>
        </p:nvSpPr>
        <p:spPr bwMode="auto">
          <a:xfrm>
            <a:off x="2760028" y="1538923"/>
            <a:ext cx="3623945" cy="3780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Bef>
                <a:spcPts val="35"/>
              </a:spcBef>
              <a:spcAft>
                <a:spcPts val="0"/>
              </a:spcAft>
            </a:pPr>
            <a:r>
              <a:rPr lang="es-ES" sz="1400" dirty="0">
                <a:effectLst/>
                <a:latin typeface="Arial" panose="020B0604020202020204" pitchFamily="34" charset="0"/>
                <a:ea typeface="Arial" panose="020B0604020202020204" pitchFamily="34" charset="0"/>
              </a:rPr>
              <a:t> </a:t>
            </a:r>
            <a:endParaRPr lang="es-MX" sz="1100" dirty="0">
              <a:effectLst/>
              <a:latin typeface="Arial" panose="020B0604020202020204" pitchFamily="34" charset="0"/>
              <a:ea typeface="Arial" panose="020B0604020202020204" pitchFamily="34" charset="0"/>
            </a:endParaRPr>
          </a:p>
          <a:p>
            <a:pPr marL="213995" marR="1430020">
              <a:lnSpc>
                <a:spcPct val="103000"/>
              </a:lnSpc>
              <a:spcBef>
                <a:spcPts val="5"/>
              </a:spcBef>
              <a:spcAft>
                <a:spcPts val="0"/>
              </a:spcAft>
            </a:pPr>
            <a:r>
              <a:rPr lang="es-ES" sz="1100" b="1" spc="-20" dirty="0">
                <a:solidFill>
                  <a:srgbClr val="FFFFFF"/>
                </a:solidFill>
                <a:effectLst/>
                <a:latin typeface="Arial" panose="020B0604020202020204" pitchFamily="34" charset="0"/>
                <a:ea typeface="Arial" panose="020B0604020202020204" pitchFamily="34" charset="0"/>
              </a:rPr>
              <a:t>¿Qué nos </a:t>
            </a:r>
            <a:r>
              <a:rPr lang="es-ES" sz="1100" b="1" spc="-25" dirty="0">
                <a:solidFill>
                  <a:srgbClr val="FFFFFF"/>
                </a:solidFill>
                <a:effectLst/>
                <a:latin typeface="Arial" panose="020B0604020202020204" pitchFamily="34" charset="0"/>
                <a:ea typeface="Arial" panose="020B0604020202020204" pitchFamily="34" charset="0"/>
              </a:rPr>
              <a:t>revela </a:t>
            </a:r>
            <a:r>
              <a:rPr lang="es-ES" sz="1100" b="1" spc="-20" dirty="0">
                <a:solidFill>
                  <a:srgbClr val="FFFFFF"/>
                </a:solidFill>
                <a:effectLst/>
                <a:latin typeface="Arial" panose="020B0604020202020204" pitchFamily="34" charset="0"/>
                <a:ea typeface="Arial" panose="020B0604020202020204" pitchFamily="34" charset="0"/>
              </a:rPr>
              <a:t>esta </a:t>
            </a:r>
            <a:r>
              <a:rPr lang="es-ES" sz="1100" b="1" spc="-25" dirty="0">
                <a:solidFill>
                  <a:srgbClr val="FFFFFF"/>
                </a:solidFill>
                <a:effectLst/>
                <a:latin typeface="Arial" panose="020B0604020202020204" pitchFamily="34" charset="0"/>
                <a:ea typeface="Arial" panose="020B0604020202020204" pitchFamily="34" charset="0"/>
              </a:rPr>
              <a:t>encuesta </a:t>
            </a:r>
            <a:r>
              <a:rPr lang="es-ES" sz="1100" b="1" spc="-15" dirty="0">
                <a:solidFill>
                  <a:srgbClr val="FFFFFF"/>
                </a:solidFill>
                <a:effectLst/>
                <a:latin typeface="Arial" panose="020B0604020202020204" pitchFamily="34" charset="0"/>
                <a:ea typeface="Arial" panose="020B0604020202020204" pitchFamily="34" charset="0"/>
              </a:rPr>
              <a:t>en </a:t>
            </a:r>
            <a:r>
              <a:rPr lang="es-ES" sz="1100" b="1" spc="-20" dirty="0">
                <a:solidFill>
                  <a:srgbClr val="FFFFFF"/>
                </a:solidFill>
                <a:effectLst/>
                <a:latin typeface="Arial" panose="020B0604020202020204" pitchFamily="34" charset="0"/>
                <a:ea typeface="Arial" panose="020B0604020202020204" pitchFamily="34" charset="0"/>
              </a:rPr>
              <a:t>las </a:t>
            </a:r>
            <a:r>
              <a:rPr lang="es-ES" sz="1100" b="1" spc="-25" dirty="0">
                <a:solidFill>
                  <a:srgbClr val="FFFFFF"/>
                </a:solidFill>
                <a:effectLst/>
                <a:latin typeface="Arial" panose="020B0604020202020204" pitchFamily="34" charset="0"/>
                <a:ea typeface="Arial" panose="020B0604020202020204" pitchFamily="34" charset="0"/>
              </a:rPr>
              <a:t>entidades mexicanas?</a:t>
            </a:r>
            <a:endParaRPr lang="es-MX" sz="1100" dirty="0">
              <a:effectLst/>
              <a:latin typeface="Arial" panose="020B0604020202020204" pitchFamily="34" charset="0"/>
              <a:ea typeface="Arial" panose="020B0604020202020204" pitchFamily="34" charset="0"/>
            </a:endParaRPr>
          </a:p>
          <a:p>
            <a:pPr>
              <a:spcBef>
                <a:spcPts val="50"/>
              </a:spcBef>
              <a:spcAft>
                <a:spcPts val="0"/>
              </a:spcAft>
            </a:pPr>
            <a:r>
              <a:rPr lang="es-ES" sz="1350" dirty="0">
                <a:effectLst/>
                <a:latin typeface="Arial" panose="020B0604020202020204" pitchFamily="34" charset="0"/>
                <a:ea typeface="Arial" panose="020B0604020202020204" pitchFamily="34" charset="0"/>
              </a:rPr>
              <a:t> </a:t>
            </a:r>
            <a:endParaRPr lang="es-MX" sz="1100" dirty="0">
              <a:effectLst/>
              <a:latin typeface="Arial" panose="020B0604020202020204" pitchFamily="34" charset="0"/>
              <a:ea typeface="Arial" panose="020B0604020202020204" pitchFamily="34" charset="0"/>
            </a:endParaRPr>
          </a:p>
          <a:p>
            <a:pPr marL="213995" marR="219710">
              <a:lnSpc>
                <a:spcPct val="103000"/>
              </a:lnSpc>
              <a:spcAft>
                <a:spcPts val="0"/>
              </a:spcAft>
            </a:pPr>
            <a:r>
              <a:rPr lang="es-ES" sz="900" dirty="0">
                <a:solidFill>
                  <a:srgbClr val="FFFFFF"/>
                </a:solidFill>
                <a:effectLst/>
                <a:latin typeface="Arial" panose="020B0604020202020204" pitchFamily="34" charset="0"/>
                <a:ea typeface="Arial" panose="020B0604020202020204" pitchFamily="34" charset="0"/>
              </a:rPr>
              <a:t>En México, las organizaciones encuestadas muestran un panorama </a:t>
            </a:r>
            <a:r>
              <a:rPr lang="es-ES" sz="900" b="1" dirty="0">
                <a:solidFill>
                  <a:srgbClr val="FFFFFF"/>
                </a:solidFill>
                <a:effectLst/>
                <a:latin typeface="Arial" panose="020B0604020202020204" pitchFamily="34" charset="0"/>
                <a:ea typeface="Arial" panose="020B0604020202020204" pitchFamily="34" charset="0"/>
              </a:rPr>
              <a:t>positivo</a:t>
            </a:r>
            <a:r>
              <a:rPr lang="es-ES" sz="900" dirty="0">
                <a:solidFill>
                  <a:srgbClr val="FFFFFF"/>
                </a:solidFill>
                <a:effectLst/>
                <a:latin typeface="Arial" panose="020B0604020202020204" pitchFamily="34" charset="0"/>
                <a:ea typeface="Arial" panose="020B0604020202020204" pitchFamily="34" charset="0"/>
              </a:rPr>
              <a:t>, aunque solo el 5% ha completado su proceso de adopción (apenas por debajo del promedio global), el 66% se encuentra en proceso de implementarlo.</a:t>
            </a:r>
            <a:endParaRPr lang="es-MX" sz="1100" dirty="0">
              <a:effectLst/>
              <a:latin typeface="Arial" panose="020B0604020202020204" pitchFamily="34" charset="0"/>
              <a:ea typeface="Arial" panose="020B0604020202020204" pitchFamily="34" charset="0"/>
            </a:endParaRPr>
          </a:p>
          <a:p>
            <a:pPr marL="213360" marR="240030">
              <a:lnSpc>
                <a:spcPct val="103000"/>
              </a:lnSpc>
              <a:spcBef>
                <a:spcPts val="580"/>
              </a:spcBef>
              <a:spcAft>
                <a:spcPts val="0"/>
              </a:spcAft>
            </a:pPr>
            <a:r>
              <a:rPr lang="es-ES" sz="900" dirty="0">
                <a:solidFill>
                  <a:srgbClr val="FFFFFF"/>
                </a:solidFill>
                <a:effectLst/>
                <a:latin typeface="Arial" panose="020B0604020202020204" pitchFamily="34" charset="0"/>
                <a:ea typeface="Arial" panose="020B0604020202020204" pitchFamily="34" charset="0"/>
              </a:rPr>
              <a:t>En cuanto al personal que las empresas mexicanas han </a:t>
            </a:r>
            <a:r>
              <a:rPr lang="es-ES" sz="900" spc="-20" dirty="0">
                <a:solidFill>
                  <a:srgbClr val="FFFFFF"/>
                </a:solidFill>
                <a:effectLst/>
                <a:latin typeface="Arial" panose="020B0604020202020204" pitchFamily="34" charset="0"/>
                <a:ea typeface="Arial" panose="020B0604020202020204" pitchFamily="34" charset="0"/>
              </a:rPr>
              <a:t>ocupado</a:t>
            </a:r>
            <a:r>
              <a:rPr lang="es-ES" sz="900" spc="-35" dirty="0">
                <a:solidFill>
                  <a:srgbClr val="FFFFFF"/>
                </a:solidFill>
                <a:effectLst/>
                <a:latin typeface="Arial" panose="020B0604020202020204" pitchFamily="34" charset="0"/>
                <a:ea typeface="Arial" panose="020B0604020202020204" pitchFamily="34" charset="0"/>
              </a:rPr>
              <a:t> </a:t>
            </a:r>
            <a:r>
              <a:rPr lang="es-ES" sz="900" spc="-15" dirty="0">
                <a:solidFill>
                  <a:srgbClr val="FFFFFF"/>
                </a:solidFill>
                <a:effectLst/>
                <a:latin typeface="Arial" panose="020B0604020202020204" pitchFamily="34" charset="0"/>
                <a:ea typeface="Arial" panose="020B0604020202020204" pitchFamily="34" charset="0"/>
              </a:rPr>
              <a:t>para</a:t>
            </a:r>
            <a:r>
              <a:rPr lang="es-ES" sz="900" spc="-35" dirty="0">
                <a:solidFill>
                  <a:srgbClr val="FFFFFF"/>
                </a:solidFill>
                <a:effectLst/>
                <a:latin typeface="Arial" panose="020B0604020202020204" pitchFamily="34" charset="0"/>
                <a:ea typeface="Arial" panose="020B0604020202020204" pitchFamily="34" charset="0"/>
              </a:rPr>
              <a:t> </a:t>
            </a:r>
            <a:r>
              <a:rPr lang="es-ES" sz="900" dirty="0">
                <a:solidFill>
                  <a:srgbClr val="FFFFFF"/>
                </a:solidFill>
                <a:effectLst/>
                <a:latin typeface="Arial" panose="020B0604020202020204" pitchFamily="34" charset="0"/>
                <a:ea typeface="Arial" panose="020B0604020202020204" pitchFamily="34" charset="0"/>
              </a:rPr>
              <a:t>la</a:t>
            </a:r>
            <a:r>
              <a:rPr lang="es-ES" sz="900" spc="-40" dirty="0">
                <a:solidFill>
                  <a:srgbClr val="FFFFFF"/>
                </a:solidFill>
                <a:effectLst/>
                <a:latin typeface="Arial" panose="020B0604020202020204" pitchFamily="34" charset="0"/>
                <a:ea typeface="Arial" panose="020B0604020202020204" pitchFamily="34" charset="0"/>
              </a:rPr>
              <a:t> </a:t>
            </a:r>
            <a:r>
              <a:rPr lang="es-ES" sz="900" spc="-20" dirty="0">
                <a:solidFill>
                  <a:srgbClr val="FFFFFF"/>
                </a:solidFill>
                <a:effectLst/>
                <a:latin typeface="Arial" panose="020B0604020202020204" pitchFamily="34" charset="0"/>
                <a:ea typeface="Arial" panose="020B0604020202020204" pitchFamily="34" charset="0"/>
              </a:rPr>
              <a:t>implementación</a:t>
            </a:r>
            <a:r>
              <a:rPr lang="es-ES" sz="900" spc="-35" dirty="0">
                <a:solidFill>
                  <a:srgbClr val="FFFFFF"/>
                </a:solidFill>
                <a:effectLst/>
                <a:latin typeface="Arial" panose="020B0604020202020204" pitchFamily="34" charset="0"/>
                <a:ea typeface="Arial" panose="020B0604020202020204" pitchFamily="34" charset="0"/>
              </a:rPr>
              <a:t> </a:t>
            </a:r>
            <a:r>
              <a:rPr lang="es-ES" sz="900" dirty="0">
                <a:solidFill>
                  <a:srgbClr val="FFFFFF"/>
                </a:solidFill>
                <a:effectLst/>
                <a:latin typeface="Arial" panose="020B0604020202020204" pitchFamily="34" charset="0"/>
                <a:ea typeface="Arial" panose="020B0604020202020204" pitchFamily="34" charset="0"/>
              </a:rPr>
              <a:t>de</a:t>
            </a:r>
            <a:r>
              <a:rPr lang="es-ES" sz="900" spc="-40" dirty="0">
                <a:solidFill>
                  <a:srgbClr val="FFFFFF"/>
                </a:solidFill>
                <a:effectLst/>
                <a:latin typeface="Arial" panose="020B0604020202020204" pitchFamily="34" charset="0"/>
                <a:ea typeface="Arial" panose="020B0604020202020204" pitchFamily="34" charset="0"/>
              </a:rPr>
              <a:t> </a:t>
            </a:r>
            <a:r>
              <a:rPr lang="es-ES" sz="900" dirty="0">
                <a:solidFill>
                  <a:srgbClr val="FFFFFF"/>
                </a:solidFill>
                <a:effectLst/>
                <a:latin typeface="Arial" panose="020B0604020202020204" pitchFamily="34" charset="0"/>
                <a:ea typeface="Arial" panose="020B0604020202020204" pitchFamily="34" charset="0"/>
              </a:rPr>
              <a:t>la</a:t>
            </a:r>
            <a:r>
              <a:rPr lang="es-ES" sz="900" spc="-40" dirty="0">
                <a:solidFill>
                  <a:srgbClr val="FFFFFF"/>
                </a:solidFill>
                <a:effectLst/>
                <a:latin typeface="Arial" panose="020B0604020202020204" pitchFamily="34" charset="0"/>
                <a:ea typeface="Arial" panose="020B0604020202020204" pitchFamily="34" charset="0"/>
              </a:rPr>
              <a:t> </a:t>
            </a:r>
            <a:r>
              <a:rPr lang="es-ES" sz="900" spc="-20" dirty="0">
                <a:solidFill>
                  <a:srgbClr val="FFFFFF"/>
                </a:solidFill>
                <a:effectLst/>
                <a:latin typeface="Arial" panose="020B0604020202020204" pitchFamily="34" charset="0"/>
                <a:ea typeface="Arial" panose="020B0604020202020204" pitchFamily="34" charset="0"/>
              </a:rPr>
              <a:t>norma</a:t>
            </a:r>
            <a:r>
              <a:rPr lang="es-ES" sz="900" spc="-35" dirty="0">
                <a:solidFill>
                  <a:srgbClr val="FFFFFF"/>
                </a:solidFill>
                <a:effectLst/>
                <a:latin typeface="Arial" panose="020B0604020202020204" pitchFamily="34" charset="0"/>
                <a:ea typeface="Arial" panose="020B0604020202020204" pitchFamily="34" charset="0"/>
              </a:rPr>
              <a:t> </a:t>
            </a:r>
            <a:r>
              <a:rPr lang="es-ES" sz="900" dirty="0">
                <a:solidFill>
                  <a:srgbClr val="FFFFFF"/>
                </a:solidFill>
                <a:effectLst/>
                <a:latin typeface="Arial" panose="020B0604020202020204" pitchFamily="34" charset="0"/>
                <a:ea typeface="Arial" panose="020B0604020202020204" pitchFamily="34" charset="0"/>
              </a:rPr>
              <a:t>de</a:t>
            </a:r>
            <a:r>
              <a:rPr lang="es-ES" sz="900" spc="-40" dirty="0">
                <a:solidFill>
                  <a:srgbClr val="FFFFFF"/>
                </a:solidFill>
                <a:effectLst/>
                <a:latin typeface="Arial" panose="020B0604020202020204" pitchFamily="34" charset="0"/>
                <a:ea typeface="Arial" panose="020B0604020202020204" pitchFamily="34" charset="0"/>
              </a:rPr>
              <a:t> </a:t>
            </a:r>
            <a:r>
              <a:rPr lang="es-ES" sz="900" spc="-20" dirty="0">
                <a:solidFill>
                  <a:srgbClr val="FFFFFF"/>
                </a:solidFill>
                <a:effectLst/>
                <a:latin typeface="Arial" panose="020B0604020202020204" pitchFamily="34" charset="0"/>
                <a:ea typeface="Arial" panose="020B0604020202020204" pitchFamily="34" charset="0"/>
              </a:rPr>
              <a:t>arrendamientos, </a:t>
            </a:r>
            <a:r>
              <a:rPr lang="es-ES" sz="900" dirty="0">
                <a:solidFill>
                  <a:srgbClr val="FFFFFF"/>
                </a:solidFill>
                <a:effectLst/>
                <a:latin typeface="Arial" panose="020B0604020202020204" pitchFamily="34" charset="0"/>
                <a:ea typeface="Arial" panose="020B0604020202020204" pitchFamily="34" charset="0"/>
              </a:rPr>
              <a:t>encontramos resultados interesantes: el 38% solo ha incluido de una a dos personas en el equipo de adopción, mientras que el 27% ha ocupado más de siete personas para</a:t>
            </a:r>
            <a:r>
              <a:rPr lang="es-ES" sz="900" spc="-95" dirty="0">
                <a:solidFill>
                  <a:srgbClr val="FFFFFF"/>
                </a:solidFill>
                <a:effectLst/>
                <a:latin typeface="Arial" panose="020B0604020202020204" pitchFamily="34" charset="0"/>
                <a:ea typeface="Arial" panose="020B0604020202020204" pitchFamily="34" charset="0"/>
              </a:rPr>
              <a:t> </a:t>
            </a:r>
            <a:r>
              <a:rPr lang="es-ES" sz="900" dirty="0">
                <a:solidFill>
                  <a:srgbClr val="FFFFFF"/>
                </a:solidFill>
                <a:effectLst/>
                <a:latin typeface="Arial" panose="020B0604020202020204" pitchFamily="34" charset="0"/>
                <a:ea typeface="Arial" panose="020B0604020202020204" pitchFamily="34" charset="0"/>
              </a:rPr>
              <a:t>el</a:t>
            </a:r>
            <a:endParaRPr lang="es-MX" sz="1100" dirty="0">
              <a:effectLst/>
              <a:latin typeface="Arial" panose="020B0604020202020204" pitchFamily="34" charset="0"/>
              <a:ea typeface="Arial" panose="020B0604020202020204" pitchFamily="34" charset="0"/>
            </a:endParaRPr>
          </a:p>
          <a:p>
            <a:pPr marL="213360">
              <a:spcBef>
                <a:spcPts val="20"/>
              </a:spcBef>
              <a:spcAft>
                <a:spcPts val="0"/>
              </a:spcAft>
            </a:pPr>
            <a:r>
              <a:rPr lang="es-ES" sz="900" dirty="0">
                <a:solidFill>
                  <a:srgbClr val="FFFFFF"/>
                </a:solidFill>
                <a:effectLst/>
                <a:latin typeface="Arial" panose="020B0604020202020204" pitchFamily="34" charset="0"/>
                <a:ea typeface="Arial" panose="020B0604020202020204" pitchFamily="34" charset="0"/>
              </a:rPr>
              <a:t>mismo propósito.</a:t>
            </a:r>
            <a:endParaRPr lang="es-MX" sz="1100" dirty="0">
              <a:effectLst/>
              <a:latin typeface="Arial" panose="020B0604020202020204" pitchFamily="34" charset="0"/>
              <a:ea typeface="Arial" panose="020B0604020202020204" pitchFamily="34" charset="0"/>
            </a:endParaRPr>
          </a:p>
          <a:p>
            <a:pPr marL="213360" marR="321945">
              <a:lnSpc>
                <a:spcPct val="103000"/>
              </a:lnSpc>
              <a:spcBef>
                <a:spcPts val="610"/>
              </a:spcBef>
              <a:spcAft>
                <a:spcPts val="0"/>
              </a:spcAft>
            </a:pPr>
            <a:r>
              <a:rPr lang="es-ES" sz="900" dirty="0">
                <a:solidFill>
                  <a:srgbClr val="FFFFFF"/>
                </a:solidFill>
                <a:effectLst/>
                <a:latin typeface="Arial" panose="020B0604020202020204" pitchFamily="34" charset="0"/>
                <a:ea typeface="Arial" panose="020B0604020202020204" pitchFamily="34" charset="0"/>
              </a:rPr>
              <a:t>Sobre el proceso de evaluación de la nueva norma contable, las entidades del país revelan una progresión</a:t>
            </a:r>
            <a:r>
              <a:rPr lang="es-ES" sz="900" spc="-130" dirty="0">
                <a:solidFill>
                  <a:srgbClr val="FFFFFF"/>
                </a:solidFill>
                <a:effectLst/>
                <a:latin typeface="Arial" panose="020B0604020202020204" pitchFamily="34" charset="0"/>
                <a:ea typeface="Arial" panose="020B0604020202020204" pitchFamily="34" charset="0"/>
              </a:rPr>
              <a:t> </a:t>
            </a:r>
            <a:r>
              <a:rPr lang="es-ES" sz="900" dirty="0">
                <a:solidFill>
                  <a:srgbClr val="FFFFFF"/>
                </a:solidFill>
                <a:effectLst/>
                <a:latin typeface="Arial" panose="020B0604020202020204" pitchFamily="34" charset="0"/>
                <a:ea typeface="Arial" panose="020B0604020202020204" pitchFamily="34" charset="0"/>
              </a:rPr>
              <a:t>importante:</a:t>
            </a:r>
            <a:endParaRPr lang="es-MX" sz="1100" dirty="0">
              <a:effectLst/>
              <a:latin typeface="Arial" panose="020B0604020202020204" pitchFamily="34" charset="0"/>
              <a:ea typeface="Arial" panose="020B0604020202020204" pitchFamily="34" charset="0"/>
            </a:endParaRPr>
          </a:p>
          <a:p>
            <a:pPr marL="213360" marR="386080">
              <a:lnSpc>
                <a:spcPct val="103000"/>
              </a:lnSpc>
              <a:spcBef>
                <a:spcPts val="10"/>
              </a:spcBef>
              <a:spcAft>
                <a:spcPts val="0"/>
              </a:spcAft>
            </a:pPr>
            <a:r>
              <a:rPr lang="es-ES" sz="900" b="1" dirty="0">
                <a:solidFill>
                  <a:srgbClr val="FFFFFF"/>
                </a:solidFill>
                <a:effectLst/>
                <a:latin typeface="Arial" panose="020B0604020202020204" pitchFamily="34" charset="0"/>
                <a:ea typeface="Arial" panose="020B0604020202020204" pitchFamily="34" charset="0"/>
              </a:rPr>
              <a:t>el 62.5% presenta un avance del 26 al 50%, y el 12.5% ha alcanzado de 51 a 75% de evolución en este</a:t>
            </a:r>
            <a:r>
              <a:rPr lang="es-ES" sz="900" b="1" spc="-180" dirty="0">
                <a:solidFill>
                  <a:srgbClr val="FFFFFF"/>
                </a:solidFill>
                <a:effectLst/>
                <a:latin typeface="Arial" panose="020B0604020202020204" pitchFamily="34" charset="0"/>
                <a:ea typeface="Arial" panose="020B0604020202020204" pitchFamily="34" charset="0"/>
              </a:rPr>
              <a:t> </a:t>
            </a:r>
            <a:r>
              <a:rPr lang="es-ES" sz="900" b="1" dirty="0">
                <a:solidFill>
                  <a:srgbClr val="FFFFFF"/>
                </a:solidFill>
                <a:effectLst/>
                <a:latin typeface="Arial" panose="020B0604020202020204" pitchFamily="34" charset="0"/>
                <a:ea typeface="Arial" panose="020B0604020202020204" pitchFamily="34" charset="0"/>
              </a:rPr>
              <a:t>rubro.</a:t>
            </a:r>
            <a:endParaRPr lang="es-MX" sz="1100" dirty="0">
              <a:effectLst/>
              <a:latin typeface="Arial" panose="020B0604020202020204" pitchFamily="34" charset="0"/>
              <a:ea typeface="Arial" panose="020B0604020202020204" pitchFamily="34" charset="0"/>
            </a:endParaRPr>
          </a:p>
          <a:p>
            <a:pPr marL="213360" marR="379095">
              <a:lnSpc>
                <a:spcPct val="103000"/>
              </a:lnSpc>
              <a:spcBef>
                <a:spcPts val="575"/>
              </a:spcBef>
              <a:spcAft>
                <a:spcPts val="0"/>
              </a:spcAft>
            </a:pPr>
            <a:r>
              <a:rPr lang="es-ES" sz="900" dirty="0">
                <a:solidFill>
                  <a:srgbClr val="FFFFFF"/>
                </a:solidFill>
                <a:effectLst/>
                <a:latin typeface="Arial" panose="020B0604020202020204" pitchFamily="34" charset="0"/>
                <a:ea typeface="Arial" panose="020B0604020202020204" pitchFamily="34" charset="0"/>
              </a:rPr>
              <a:t>Con respecto a las organizaciones que respondieron anteriormente estar en proceso de adopción (66%) de las nuevas normas contables de arrendamiento, tenemos que el 37% tiene un avance del 51 al 75%, mientras que el 41% presenta un progreso de 76 a 100%.</a:t>
            </a:r>
            <a:endParaRPr lang="es-MX" sz="1100" dirty="0">
              <a:effectLst/>
              <a:latin typeface="Arial" panose="020B0604020202020204" pitchFamily="34" charset="0"/>
              <a:ea typeface="Arial" panose="020B0604020202020204" pitchFamily="34" charset="0"/>
            </a:endParaRPr>
          </a:p>
        </p:txBody>
      </p:sp>
      <p:sp>
        <p:nvSpPr>
          <p:cNvPr id="4" name="Rectángulo 3"/>
          <p:cNvSpPr/>
          <p:nvPr/>
        </p:nvSpPr>
        <p:spPr>
          <a:xfrm>
            <a:off x="1403648" y="188640"/>
            <a:ext cx="7524328" cy="7017306"/>
          </a:xfrm>
          <a:prstGeom prst="rect">
            <a:avLst/>
          </a:prstGeom>
        </p:spPr>
        <p:txBody>
          <a:bodyPr wrap="square">
            <a:spAutoFit/>
          </a:bodyPr>
          <a:lstStyle/>
          <a:p>
            <a:pPr algn="r"/>
            <a:r>
              <a:rPr lang="es-MX" b="1" dirty="0" smtClean="0"/>
              <a:t>ALCANCE</a:t>
            </a:r>
          </a:p>
          <a:p>
            <a:endParaRPr lang="es-MX" b="1" dirty="0"/>
          </a:p>
          <a:p>
            <a:r>
              <a:rPr lang="es-ES" dirty="0"/>
              <a:t>Esta NIF debe ser aplicada por todas las entidades que emitan estados financieros en los términos establecidos por la NIF A-3, </a:t>
            </a:r>
            <a:r>
              <a:rPr lang="es-ES" i="1" dirty="0"/>
              <a:t>Necesidades de los usuarios y objetivos de los estados financieros</a:t>
            </a:r>
            <a:r>
              <a:rPr lang="es-ES" dirty="0"/>
              <a:t>, que celebran contratos de arrendamiento (o subarrendamiento</a:t>
            </a:r>
            <a:r>
              <a:rPr lang="es-ES" dirty="0" smtClean="0"/>
              <a:t>).</a:t>
            </a:r>
          </a:p>
          <a:p>
            <a:endParaRPr lang="es-ES" b="1" dirty="0"/>
          </a:p>
          <a:p>
            <a:r>
              <a:rPr lang="es-ES" dirty="0"/>
              <a:t>Esta NIF no aplica a las siguientes situaciones</a:t>
            </a:r>
            <a:r>
              <a:rPr lang="es-ES" dirty="0" smtClean="0"/>
              <a:t>:</a:t>
            </a:r>
          </a:p>
          <a:p>
            <a:endParaRPr lang="es-ES" dirty="0" smtClean="0"/>
          </a:p>
          <a:p>
            <a:pPr lvl="0"/>
            <a:r>
              <a:rPr lang="es-ES" dirty="0" smtClean="0"/>
              <a:t>acuerdos </a:t>
            </a:r>
            <a:r>
              <a:rPr lang="es-ES" dirty="0"/>
              <a:t>de arrendamiento de sitios para la exploración o uso de minerales, petróleo, gas natural y recursos no renovables similares;</a:t>
            </a:r>
            <a:endParaRPr lang="es-MX" dirty="0"/>
          </a:p>
          <a:p>
            <a:r>
              <a:rPr lang="es-ES" b="1" dirty="0"/>
              <a:t> </a:t>
            </a:r>
            <a:endParaRPr lang="es-MX" dirty="0"/>
          </a:p>
          <a:p>
            <a:pPr lvl="0"/>
            <a:r>
              <a:rPr lang="es-ES" dirty="0"/>
              <a:t>arrendamientos de activos biológicos dentro del alcance de la NIF E-1, </a:t>
            </a:r>
            <a:r>
              <a:rPr lang="es-ES" i="1" dirty="0"/>
              <a:t>Agricultura</a:t>
            </a:r>
            <a:r>
              <a:rPr lang="es-ES" dirty="0"/>
              <a:t>, explotados por un arrendatario;</a:t>
            </a:r>
            <a:endParaRPr lang="es-MX" dirty="0"/>
          </a:p>
          <a:p>
            <a:r>
              <a:rPr lang="es-ES" b="1" dirty="0"/>
              <a:t> </a:t>
            </a:r>
            <a:endParaRPr lang="es-MX" dirty="0"/>
          </a:p>
          <a:p>
            <a:pPr lvl="0"/>
            <a:r>
              <a:rPr lang="es-ES" dirty="0"/>
              <a:t>acuerdos de concesión de servicios dentro del alcance de la INIF 17, </a:t>
            </a:r>
            <a:r>
              <a:rPr lang="es-ES" i="1" dirty="0"/>
              <a:t>Acuerdos de concesión de servicios</a:t>
            </a:r>
            <a:r>
              <a:rPr lang="es-ES" dirty="0"/>
              <a:t>;</a:t>
            </a:r>
            <a:endParaRPr lang="es-MX" dirty="0"/>
          </a:p>
          <a:p>
            <a:r>
              <a:rPr lang="es-ES" b="1" dirty="0"/>
              <a:t> </a:t>
            </a:r>
            <a:endParaRPr lang="es-MX" dirty="0"/>
          </a:p>
          <a:p>
            <a:pPr lvl="0"/>
            <a:r>
              <a:rPr lang="es-ES" dirty="0"/>
              <a:t>licencias de propiedad intelectual concedidas dentro del alcance de la NIF D-1, </a:t>
            </a:r>
            <a:r>
              <a:rPr lang="es-ES" i="1" dirty="0"/>
              <a:t>Ingresos por contratos con clientes</a:t>
            </a:r>
            <a:r>
              <a:rPr lang="es-ES" dirty="0"/>
              <a:t>; y</a:t>
            </a:r>
            <a:endParaRPr lang="es-MX" dirty="0"/>
          </a:p>
          <a:p>
            <a:r>
              <a:rPr lang="es-ES" b="1" dirty="0"/>
              <a:t> </a:t>
            </a:r>
            <a:endParaRPr lang="es-MX" dirty="0"/>
          </a:p>
          <a:p>
            <a:pPr lvl="0"/>
            <a:r>
              <a:rPr lang="es-ES" dirty="0"/>
              <a:t>derechos mantenidos bajo acuerdos de licencia que estén dentro del alcance de la </a:t>
            </a:r>
            <a:r>
              <a:rPr lang="es-ES" dirty="0" smtClean="0"/>
              <a:t>NIF C-8</a:t>
            </a:r>
            <a:r>
              <a:rPr lang="es-ES" dirty="0"/>
              <a:t>, </a:t>
            </a:r>
            <a:r>
              <a:rPr lang="es-ES" i="1" dirty="0"/>
              <a:t>Activos intangibles</a:t>
            </a:r>
            <a:r>
              <a:rPr lang="es-ES" dirty="0"/>
              <a:t>, para elementos tales como películas de cine, videos, juegos, manuscritos, patentes y derechos de autor.</a:t>
            </a:r>
            <a:endParaRPr lang="es-MX" b="1" dirty="0" smtClean="0"/>
          </a:p>
          <a:p>
            <a:endParaRPr lang="es-MX" dirty="0"/>
          </a:p>
        </p:txBody>
      </p:sp>
    </p:spTree>
    <p:extLst>
      <p:ext uri="{BB962C8B-B14F-4D97-AF65-F5344CB8AC3E}">
        <p14:creationId xmlns:p14="http://schemas.microsoft.com/office/powerpoint/2010/main" val="42798874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3 Imagen" descr="H:\RochaSilva.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0"/>
            <a:ext cx="3600400" cy="676275"/>
          </a:xfrm>
          <a:prstGeom prst="rect">
            <a:avLst/>
          </a:prstGeom>
          <a:noFill/>
          <a:ln w="9525">
            <a:noFill/>
            <a:miter lim="800000"/>
            <a:headEnd/>
            <a:tailEnd/>
          </a:ln>
        </p:spPr>
      </p:pic>
      <p:sp>
        <p:nvSpPr>
          <p:cNvPr id="87" name="Text Box 165"/>
          <p:cNvSpPr txBox="1">
            <a:spLocks noChangeArrowheads="1"/>
          </p:cNvSpPr>
          <p:nvPr/>
        </p:nvSpPr>
        <p:spPr bwMode="auto">
          <a:xfrm>
            <a:off x="2760028" y="1538923"/>
            <a:ext cx="3623945" cy="3780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Bef>
                <a:spcPts val="35"/>
              </a:spcBef>
              <a:spcAft>
                <a:spcPts val="0"/>
              </a:spcAft>
            </a:pPr>
            <a:r>
              <a:rPr lang="es-ES" sz="1400" dirty="0">
                <a:effectLst/>
                <a:latin typeface="Arial" panose="020B0604020202020204" pitchFamily="34" charset="0"/>
                <a:ea typeface="Arial" panose="020B0604020202020204" pitchFamily="34" charset="0"/>
              </a:rPr>
              <a:t> </a:t>
            </a:r>
            <a:endParaRPr lang="es-MX" sz="1100" dirty="0">
              <a:effectLst/>
              <a:latin typeface="Arial" panose="020B0604020202020204" pitchFamily="34" charset="0"/>
              <a:ea typeface="Arial" panose="020B0604020202020204" pitchFamily="34" charset="0"/>
            </a:endParaRPr>
          </a:p>
          <a:p>
            <a:pPr marL="213995" marR="1430020">
              <a:lnSpc>
                <a:spcPct val="103000"/>
              </a:lnSpc>
              <a:spcBef>
                <a:spcPts val="5"/>
              </a:spcBef>
              <a:spcAft>
                <a:spcPts val="0"/>
              </a:spcAft>
            </a:pPr>
            <a:r>
              <a:rPr lang="es-ES" sz="1100" b="1" spc="-20" dirty="0">
                <a:solidFill>
                  <a:srgbClr val="FFFFFF"/>
                </a:solidFill>
                <a:effectLst/>
                <a:latin typeface="Arial" panose="020B0604020202020204" pitchFamily="34" charset="0"/>
                <a:ea typeface="Arial" panose="020B0604020202020204" pitchFamily="34" charset="0"/>
              </a:rPr>
              <a:t>¿Qué nos </a:t>
            </a:r>
            <a:r>
              <a:rPr lang="es-ES" sz="1100" b="1" spc="-25" dirty="0">
                <a:solidFill>
                  <a:srgbClr val="FFFFFF"/>
                </a:solidFill>
                <a:effectLst/>
                <a:latin typeface="Arial" panose="020B0604020202020204" pitchFamily="34" charset="0"/>
                <a:ea typeface="Arial" panose="020B0604020202020204" pitchFamily="34" charset="0"/>
              </a:rPr>
              <a:t>revela </a:t>
            </a:r>
            <a:r>
              <a:rPr lang="es-ES" sz="1100" b="1" spc="-20" dirty="0">
                <a:solidFill>
                  <a:srgbClr val="FFFFFF"/>
                </a:solidFill>
                <a:effectLst/>
                <a:latin typeface="Arial" panose="020B0604020202020204" pitchFamily="34" charset="0"/>
                <a:ea typeface="Arial" panose="020B0604020202020204" pitchFamily="34" charset="0"/>
              </a:rPr>
              <a:t>esta </a:t>
            </a:r>
            <a:r>
              <a:rPr lang="es-ES" sz="1100" b="1" spc="-25" dirty="0">
                <a:solidFill>
                  <a:srgbClr val="FFFFFF"/>
                </a:solidFill>
                <a:effectLst/>
                <a:latin typeface="Arial" panose="020B0604020202020204" pitchFamily="34" charset="0"/>
                <a:ea typeface="Arial" panose="020B0604020202020204" pitchFamily="34" charset="0"/>
              </a:rPr>
              <a:t>encuesta </a:t>
            </a:r>
            <a:r>
              <a:rPr lang="es-ES" sz="1100" b="1" spc="-15" dirty="0">
                <a:solidFill>
                  <a:srgbClr val="FFFFFF"/>
                </a:solidFill>
                <a:effectLst/>
                <a:latin typeface="Arial" panose="020B0604020202020204" pitchFamily="34" charset="0"/>
                <a:ea typeface="Arial" panose="020B0604020202020204" pitchFamily="34" charset="0"/>
              </a:rPr>
              <a:t>en </a:t>
            </a:r>
            <a:r>
              <a:rPr lang="es-ES" sz="1100" b="1" spc="-20" dirty="0">
                <a:solidFill>
                  <a:srgbClr val="FFFFFF"/>
                </a:solidFill>
                <a:effectLst/>
                <a:latin typeface="Arial" panose="020B0604020202020204" pitchFamily="34" charset="0"/>
                <a:ea typeface="Arial" panose="020B0604020202020204" pitchFamily="34" charset="0"/>
              </a:rPr>
              <a:t>las </a:t>
            </a:r>
            <a:r>
              <a:rPr lang="es-ES" sz="1100" b="1" spc="-25" dirty="0">
                <a:solidFill>
                  <a:srgbClr val="FFFFFF"/>
                </a:solidFill>
                <a:effectLst/>
                <a:latin typeface="Arial" panose="020B0604020202020204" pitchFamily="34" charset="0"/>
                <a:ea typeface="Arial" panose="020B0604020202020204" pitchFamily="34" charset="0"/>
              </a:rPr>
              <a:t>entidades mexicanas?</a:t>
            </a:r>
            <a:endParaRPr lang="es-MX" sz="1100" dirty="0">
              <a:effectLst/>
              <a:latin typeface="Arial" panose="020B0604020202020204" pitchFamily="34" charset="0"/>
              <a:ea typeface="Arial" panose="020B0604020202020204" pitchFamily="34" charset="0"/>
            </a:endParaRPr>
          </a:p>
          <a:p>
            <a:pPr>
              <a:spcBef>
                <a:spcPts val="50"/>
              </a:spcBef>
              <a:spcAft>
                <a:spcPts val="0"/>
              </a:spcAft>
            </a:pPr>
            <a:r>
              <a:rPr lang="es-ES" sz="1350" dirty="0">
                <a:effectLst/>
                <a:latin typeface="Arial" panose="020B0604020202020204" pitchFamily="34" charset="0"/>
                <a:ea typeface="Arial" panose="020B0604020202020204" pitchFamily="34" charset="0"/>
              </a:rPr>
              <a:t> </a:t>
            </a:r>
            <a:endParaRPr lang="es-MX" sz="1100" dirty="0">
              <a:effectLst/>
              <a:latin typeface="Arial" panose="020B0604020202020204" pitchFamily="34" charset="0"/>
              <a:ea typeface="Arial" panose="020B0604020202020204" pitchFamily="34" charset="0"/>
            </a:endParaRPr>
          </a:p>
          <a:p>
            <a:pPr marL="213995" marR="219710">
              <a:lnSpc>
                <a:spcPct val="103000"/>
              </a:lnSpc>
              <a:spcAft>
                <a:spcPts val="0"/>
              </a:spcAft>
            </a:pPr>
            <a:r>
              <a:rPr lang="es-ES" sz="900" dirty="0">
                <a:solidFill>
                  <a:srgbClr val="FFFFFF"/>
                </a:solidFill>
                <a:effectLst/>
                <a:latin typeface="Arial" panose="020B0604020202020204" pitchFamily="34" charset="0"/>
                <a:ea typeface="Arial" panose="020B0604020202020204" pitchFamily="34" charset="0"/>
              </a:rPr>
              <a:t>En México, las organizaciones encuestadas muestran un panorama </a:t>
            </a:r>
            <a:r>
              <a:rPr lang="es-ES" sz="900" b="1" dirty="0">
                <a:solidFill>
                  <a:srgbClr val="FFFFFF"/>
                </a:solidFill>
                <a:effectLst/>
                <a:latin typeface="Arial" panose="020B0604020202020204" pitchFamily="34" charset="0"/>
                <a:ea typeface="Arial" panose="020B0604020202020204" pitchFamily="34" charset="0"/>
              </a:rPr>
              <a:t>positivo</a:t>
            </a:r>
            <a:r>
              <a:rPr lang="es-ES" sz="900" dirty="0">
                <a:solidFill>
                  <a:srgbClr val="FFFFFF"/>
                </a:solidFill>
                <a:effectLst/>
                <a:latin typeface="Arial" panose="020B0604020202020204" pitchFamily="34" charset="0"/>
                <a:ea typeface="Arial" panose="020B0604020202020204" pitchFamily="34" charset="0"/>
              </a:rPr>
              <a:t>, aunque solo el 5% ha completado su proceso de adopción (apenas por debajo del promedio global), el 66% se encuentra en proceso de implementarlo.</a:t>
            </a:r>
            <a:endParaRPr lang="es-MX" sz="1100" dirty="0">
              <a:effectLst/>
              <a:latin typeface="Arial" panose="020B0604020202020204" pitchFamily="34" charset="0"/>
              <a:ea typeface="Arial" panose="020B0604020202020204" pitchFamily="34" charset="0"/>
            </a:endParaRPr>
          </a:p>
          <a:p>
            <a:pPr marL="213360" marR="240030">
              <a:lnSpc>
                <a:spcPct val="103000"/>
              </a:lnSpc>
              <a:spcBef>
                <a:spcPts val="580"/>
              </a:spcBef>
              <a:spcAft>
                <a:spcPts val="0"/>
              </a:spcAft>
            </a:pPr>
            <a:r>
              <a:rPr lang="es-ES" sz="900" dirty="0">
                <a:solidFill>
                  <a:srgbClr val="FFFFFF"/>
                </a:solidFill>
                <a:effectLst/>
                <a:latin typeface="Arial" panose="020B0604020202020204" pitchFamily="34" charset="0"/>
                <a:ea typeface="Arial" panose="020B0604020202020204" pitchFamily="34" charset="0"/>
              </a:rPr>
              <a:t>En cuanto al personal que las empresas mexicanas han </a:t>
            </a:r>
            <a:r>
              <a:rPr lang="es-ES" sz="900" spc="-20" dirty="0">
                <a:solidFill>
                  <a:srgbClr val="FFFFFF"/>
                </a:solidFill>
                <a:effectLst/>
                <a:latin typeface="Arial" panose="020B0604020202020204" pitchFamily="34" charset="0"/>
                <a:ea typeface="Arial" panose="020B0604020202020204" pitchFamily="34" charset="0"/>
              </a:rPr>
              <a:t>ocupado</a:t>
            </a:r>
            <a:r>
              <a:rPr lang="es-ES" sz="900" spc="-35" dirty="0">
                <a:solidFill>
                  <a:srgbClr val="FFFFFF"/>
                </a:solidFill>
                <a:effectLst/>
                <a:latin typeface="Arial" panose="020B0604020202020204" pitchFamily="34" charset="0"/>
                <a:ea typeface="Arial" panose="020B0604020202020204" pitchFamily="34" charset="0"/>
              </a:rPr>
              <a:t> </a:t>
            </a:r>
            <a:r>
              <a:rPr lang="es-ES" sz="900" spc="-15" dirty="0">
                <a:solidFill>
                  <a:srgbClr val="FFFFFF"/>
                </a:solidFill>
                <a:effectLst/>
                <a:latin typeface="Arial" panose="020B0604020202020204" pitchFamily="34" charset="0"/>
                <a:ea typeface="Arial" panose="020B0604020202020204" pitchFamily="34" charset="0"/>
              </a:rPr>
              <a:t>para</a:t>
            </a:r>
            <a:r>
              <a:rPr lang="es-ES" sz="900" spc="-35" dirty="0">
                <a:solidFill>
                  <a:srgbClr val="FFFFFF"/>
                </a:solidFill>
                <a:effectLst/>
                <a:latin typeface="Arial" panose="020B0604020202020204" pitchFamily="34" charset="0"/>
                <a:ea typeface="Arial" panose="020B0604020202020204" pitchFamily="34" charset="0"/>
              </a:rPr>
              <a:t> </a:t>
            </a:r>
            <a:r>
              <a:rPr lang="es-ES" sz="900" dirty="0">
                <a:solidFill>
                  <a:srgbClr val="FFFFFF"/>
                </a:solidFill>
                <a:effectLst/>
                <a:latin typeface="Arial" panose="020B0604020202020204" pitchFamily="34" charset="0"/>
                <a:ea typeface="Arial" panose="020B0604020202020204" pitchFamily="34" charset="0"/>
              </a:rPr>
              <a:t>la</a:t>
            </a:r>
            <a:r>
              <a:rPr lang="es-ES" sz="900" spc="-40" dirty="0">
                <a:solidFill>
                  <a:srgbClr val="FFFFFF"/>
                </a:solidFill>
                <a:effectLst/>
                <a:latin typeface="Arial" panose="020B0604020202020204" pitchFamily="34" charset="0"/>
                <a:ea typeface="Arial" panose="020B0604020202020204" pitchFamily="34" charset="0"/>
              </a:rPr>
              <a:t> </a:t>
            </a:r>
            <a:r>
              <a:rPr lang="es-ES" sz="900" spc="-20" dirty="0">
                <a:solidFill>
                  <a:srgbClr val="FFFFFF"/>
                </a:solidFill>
                <a:effectLst/>
                <a:latin typeface="Arial" panose="020B0604020202020204" pitchFamily="34" charset="0"/>
                <a:ea typeface="Arial" panose="020B0604020202020204" pitchFamily="34" charset="0"/>
              </a:rPr>
              <a:t>implementación</a:t>
            </a:r>
            <a:r>
              <a:rPr lang="es-ES" sz="900" spc="-35" dirty="0">
                <a:solidFill>
                  <a:srgbClr val="FFFFFF"/>
                </a:solidFill>
                <a:effectLst/>
                <a:latin typeface="Arial" panose="020B0604020202020204" pitchFamily="34" charset="0"/>
                <a:ea typeface="Arial" panose="020B0604020202020204" pitchFamily="34" charset="0"/>
              </a:rPr>
              <a:t> </a:t>
            </a:r>
            <a:r>
              <a:rPr lang="es-ES" sz="900" dirty="0">
                <a:solidFill>
                  <a:srgbClr val="FFFFFF"/>
                </a:solidFill>
                <a:effectLst/>
                <a:latin typeface="Arial" panose="020B0604020202020204" pitchFamily="34" charset="0"/>
                <a:ea typeface="Arial" panose="020B0604020202020204" pitchFamily="34" charset="0"/>
              </a:rPr>
              <a:t>de</a:t>
            </a:r>
            <a:r>
              <a:rPr lang="es-ES" sz="900" spc="-40" dirty="0">
                <a:solidFill>
                  <a:srgbClr val="FFFFFF"/>
                </a:solidFill>
                <a:effectLst/>
                <a:latin typeface="Arial" panose="020B0604020202020204" pitchFamily="34" charset="0"/>
                <a:ea typeface="Arial" panose="020B0604020202020204" pitchFamily="34" charset="0"/>
              </a:rPr>
              <a:t> </a:t>
            </a:r>
            <a:r>
              <a:rPr lang="es-ES" sz="900" dirty="0">
                <a:solidFill>
                  <a:srgbClr val="FFFFFF"/>
                </a:solidFill>
                <a:effectLst/>
                <a:latin typeface="Arial" panose="020B0604020202020204" pitchFamily="34" charset="0"/>
                <a:ea typeface="Arial" panose="020B0604020202020204" pitchFamily="34" charset="0"/>
              </a:rPr>
              <a:t>la</a:t>
            </a:r>
            <a:r>
              <a:rPr lang="es-ES" sz="900" spc="-40" dirty="0">
                <a:solidFill>
                  <a:srgbClr val="FFFFFF"/>
                </a:solidFill>
                <a:effectLst/>
                <a:latin typeface="Arial" panose="020B0604020202020204" pitchFamily="34" charset="0"/>
                <a:ea typeface="Arial" panose="020B0604020202020204" pitchFamily="34" charset="0"/>
              </a:rPr>
              <a:t> </a:t>
            </a:r>
            <a:r>
              <a:rPr lang="es-ES" sz="900" spc="-20" dirty="0">
                <a:solidFill>
                  <a:srgbClr val="FFFFFF"/>
                </a:solidFill>
                <a:effectLst/>
                <a:latin typeface="Arial" panose="020B0604020202020204" pitchFamily="34" charset="0"/>
                <a:ea typeface="Arial" panose="020B0604020202020204" pitchFamily="34" charset="0"/>
              </a:rPr>
              <a:t>norma</a:t>
            </a:r>
            <a:r>
              <a:rPr lang="es-ES" sz="900" spc="-35" dirty="0">
                <a:solidFill>
                  <a:srgbClr val="FFFFFF"/>
                </a:solidFill>
                <a:effectLst/>
                <a:latin typeface="Arial" panose="020B0604020202020204" pitchFamily="34" charset="0"/>
                <a:ea typeface="Arial" panose="020B0604020202020204" pitchFamily="34" charset="0"/>
              </a:rPr>
              <a:t> </a:t>
            </a:r>
            <a:r>
              <a:rPr lang="es-ES" sz="900" dirty="0">
                <a:solidFill>
                  <a:srgbClr val="FFFFFF"/>
                </a:solidFill>
                <a:effectLst/>
                <a:latin typeface="Arial" panose="020B0604020202020204" pitchFamily="34" charset="0"/>
                <a:ea typeface="Arial" panose="020B0604020202020204" pitchFamily="34" charset="0"/>
              </a:rPr>
              <a:t>de</a:t>
            </a:r>
            <a:r>
              <a:rPr lang="es-ES" sz="900" spc="-40" dirty="0">
                <a:solidFill>
                  <a:srgbClr val="FFFFFF"/>
                </a:solidFill>
                <a:effectLst/>
                <a:latin typeface="Arial" panose="020B0604020202020204" pitchFamily="34" charset="0"/>
                <a:ea typeface="Arial" panose="020B0604020202020204" pitchFamily="34" charset="0"/>
              </a:rPr>
              <a:t> </a:t>
            </a:r>
            <a:r>
              <a:rPr lang="es-ES" sz="900" spc="-20" dirty="0">
                <a:solidFill>
                  <a:srgbClr val="FFFFFF"/>
                </a:solidFill>
                <a:effectLst/>
                <a:latin typeface="Arial" panose="020B0604020202020204" pitchFamily="34" charset="0"/>
                <a:ea typeface="Arial" panose="020B0604020202020204" pitchFamily="34" charset="0"/>
              </a:rPr>
              <a:t>arrendamientos, </a:t>
            </a:r>
            <a:r>
              <a:rPr lang="es-ES" sz="900" dirty="0">
                <a:solidFill>
                  <a:srgbClr val="FFFFFF"/>
                </a:solidFill>
                <a:effectLst/>
                <a:latin typeface="Arial" panose="020B0604020202020204" pitchFamily="34" charset="0"/>
                <a:ea typeface="Arial" panose="020B0604020202020204" pitchFamily="34" charset="0"/>
              </a:rPr>
              <a:t>encontramos resultados interesantes: el 38% solo ha incluido de una a dos personas en el equipo de adopción, mientras que el 27% ha ocupado más de siete personas para</a:t>
            </a:r>
            <a:r>
              <a:rPr lang="es-ES" sz="900" spc="-95" dirty="0">
                <a:solidFill>
                  <a:srgbClr val="FFFFFF"/>
                </a:solidFill>
                <a:effectLst/>
                <a:latin typeface="Arial" panose="020B0604020202020204" pitchFamily="34" charset="0"/>
                <a:ea typeface="Arial" panose="020B0604020202020204" pitchFamily="34" charset="0"/>
              </a:rPr>
              <a:t> </a:t>
            </a:r>
            <a:r>
              <a:rPr lang="es-ES" sz="900" dirty="0">
                <a:solidFill>
                  <a:srgbClr val="FFFFFF"/>
                </a:solidFill>
                <a:effectLst/>
                <a:latin typeface="Arial" panose="020B0604020202020204" pitchFamily="34" charset="0"/>
                <a:ea typeface="Arial" panose="020B0604020202020204" pitchFamily="34" charset="0"/>
              </a:rPr>
              <a:t>el</a:t>
            </a:r>
            <a:endParaRPr lang="es-MX" sz="1100" dirty="0">
              <a:effectLst/>
              <a:latin typeface="Arial" panose="020B0604020202020204" pitchFamily="34" charset="0"/>
              <a:ea typeface="Arial" panose="020B0604020202020204" pitchFamily="34" charset="0"/>
            </a:endParaRPr>
          </a:p>
          <a:p>
            <a:pPr marL="213360">
              <a:spcBef>
                <a:spcPts val="20"/>
              </a:spcBef>
              <a:spcAft>
                <a:spcPts val="0"/>
              </a:spcAft>
            </a:pPr>
            <a:r>
              <a:rPr lang="es-ES" sz="900" dirty="0">
                <a:solidFill>
                  <a:srgbClr val="FFFFFF"/>
                </a:solidFill>
                <a:effectLst/>
                <a:latin typeface="Arial" panose="020B0604020202020204" pitchFamily="34" charset="0"/>
                <a:ea typeface="Arial" panose="020B0604020202020204" pitchFamily="34" charset="0"/>
              </a:rPr>
              <a:t>mismo propósito.</a:t>
            </a:r>
            <a:endParaRPr lang="es-MX" sz="1100" dirty="0">
              <a:effectLst/>
              <a:latin typeface="Arial" panose="020B0604020202020204" pitchFamily="34" charset="0"/>
              <a:ea typeface="Arial" panose="020B0604020202020204" pitchFamily="34" charset="0"/>
            </a:endParaRPr>
          </a:p>
          <a:p>
            <a:pPr marL="213360" marR="321945">
              <a:lnSpc>
                <a:spcPct val="103000"/>
              </a:lnSpc>
              <a:spcBef>
                <a:spcPts val="610"/>
              </a:spcBef>
              <a:spcAft>
                <a:spcPts val="0"/>
              </a:spcAft>
            </a:pPr>
            <a:r>
              <a:rPr lang="es-ES" sz="900" dirty="0">
                <a:solidFill>
                  <a:srgbClr val="FFFFFF"/>
                </a:solidFill>
                <a:effectLst/>
                <a:latin typeface="Arial" panose="020B0604020202020204" pitchFamily="34" charset="0"/>
                <a:ea typeface="Arial" panose="020B0604020202020204" pitchFamily="34" charset="0"/>
              </a:rPr>
              <a:t>Sobre el proceso de evaluación de la nueva norma contable, las entidades del país revelan una progresión</a:t>
            </a:r>
            <a:r>
              <a:rPr lang="es-ES" sz="900" spc="-130" dirty="0">
                <a:solidFill>
                  <a:srgbClr val="FFFFFF"/>
                </a:solidFill>
                <a:effectLst/>
                <a:latin typeface="Arial" panose="020B0604020202020204" pitchFamily="34" charset="0"/>
                <a:ea typeface="Arial" panose="020B0604020202020204" pitchFamily="34" charset="0"/>
              </a:rPr>
              <a:t> </a:t>
            </a:r>
            <a:r>
              <a:rPr lang="es-ES" sz="900" dirty="0">
                <a:solidFill>
                  <a:srgbClr val="FFFFFF"/>
                </a:solidFill>
                <a:effectLst/>
                <a:latin typeface="Arial" panose="020B0604020202020204" pitchFamily="34" charset="0"/>
                <a:ea typeface="Arial" panose="020B0604020202020204" pitchFamily="34" charset="0"/>
              </a:rPr>
              <a:t>importante:</a:t>
            </a:r>
            <a:endParaRPr lang="es-MX" sz="1100" dirty="0">
              <a:effectLst/>
              <a:latin typeface="Arial" panose="020B0604020202020204" pitchFamily="34" charset="0"/>
              <a:ea typeface="Arial" panose="020B0604020202020204" pitchFamily="34" charset="0"/>
            </a:endParaRPr>
          </a:p>
          <a:p>
            <a:pPr marL="213360" marR="386080">
              <a:lnSpc>
                <a:spcPct val="103000"/>
              </a:lnSpc>
              <a:spcBef>
                <a:spcPts val="10"/>
              </a:spcBef>
              <a:spcAft>
                <a:spcPts val="0"/>
              </a:spcAft>
            </a:pPr>
            <a:r>
              <a:rPr lang="es-ES" sz="900" b="1" dirty="0">
                <a:solidFill>
                  <a:srgbClr val="FFFFFF"/>
                </a:solidFill>
                <a:effectLst/>
                <a:latin typeface="Arial" panose="020B0604020202020204" pitchFamily="34" charset="0"/>
                <a:ea typeface="Arial" panose="020B0604020202020204" pitchFamily="34" charset="0"/>
              </a:rPr>
              <a:t>el 62.5% presenta un avance del 26 al 50%, y el 12.5% ha alcanzado de 51 a 75% de evolución en este</a:t>
            </a:r>
            <a:r>
              <a:rPr lang="es-ES" sz="900" b="1" spc="-180" dirty="0">
                <a:solidFill>
                  <a:srgbClr val="FFFFFF"/>
                </a:solidFill>
                <a:effectLst/>
                <a:latin typeface="Arial" panose="020B0604020202020204" pitchFamily="34" charset="0"/>
                <a:ea typeface="Arial" panose="020B0604020202020204" pitchFamily="34" charset="0"/>
              </a:rPr>
              <a:t> </a:t>
            </a:r>
            <a:r>
              <a:rPr lang="es-ES" sz="900" b="1" dirty="0">
                <a:solidFill>
                  <a:srgbClr val="FFFFFF"/>
                </a:solidFill>
                <a:effectLst/>
                <a:latin typeface="Arial" panose="020B0604020202020204" pitchFamily="34" charset="0"/>
                <a:ea typeface="Arial" panose="020B0604020202020204" pitchFamily="34" charset="0"/>
              </a:rPr>
              <a:t>rubro.</a:t>
            </a:r>
            <a:endParaRPr lang="es-MX" sz="1100" dirty="0">
              <a:effectLst/>
              <a:latin typeface="Arial" panose="020B0604020202020204" pitchFamily="34" charset="0"/>
              <a:ea typeface="Arial" panose="020B0604020202020204" pitchFamily="34" charset="0"/>
            </a:endParaRPr>
          </a:p>
          <a:p>
            <a:pPr marL="213360" marR="379095">
              <a:lnSpc>
                <a:spcPct val="103000"/>
              </a:lnSpc>
              <a:spcBef>
                <a:spcPts val="575"/>
              </a:spcBef>
              <a:spcAft>
                <a:spcPts val="0"/>
              </a:spcAft>
            </a:pPr>
            <a:r>
              <a:rPr lang="es-ES" sz="900" dirty="0">
                <a:solidFill>
                  <a:srgbClr val="FFFFFF"/>
                </a:solidFill>
                <a:effectLst/>
                <a:latin typeface="Arial" panose="020B0604020202020204" pitchFamily="34" charset="0"/>
                <a:ea typeface="Arial" panose="020B0604020202020204" pitchFamily="34" charset="0"/>
              </a:rPr>
              <a:t>Con respecto a las organizaciones que respondieron anteriormente estar en proceso de adopción (66%) de las nuevas normas contables de arrendamiento, tenemos que el 37% tiene un avance del 51 al 75%, mientras que el 41% presenta un progreso de 76 a 100%.</a:t>
            </a:r>
            <a:endParaRPr lang="es-MX" sz="1100" dirty="0">
              <a:effectLst/>
              <a:latin typeface="Arial" panose="020B0604020202020204" pitchFamily="34" charset="0"/>
              <a:ea typeface="Arial" panose="020B0604020202020204" pitchFamily="34" charset="0"/>
            </a:endParaRPr>
          </a:p>
        </p:txBody>
      </p:sp>
      <p:sp>
        <p:nvSpPr>
          <p:cNvPr id="4" name="Rectángulo 3"/>
          <p:cNvSpPr/>
          <p:nvPr/>
        </p:nvSpPr>
        <p:spPr>
          <a:xfrm>
            <a:off x="1331640" y="889843"/>
            <a:ext cx="7524328" cy="5632311"/>
          </a:xfrm>
          <a:prstGeom prst="rect">
            <a:avLst/>
          </a:prstGeom>
        </p:spPr>
        <p:txBody>
          <a:bodyPr wrap="square">
            <a:spAutoFit/>
          </a:bodyPr>
          <a:lstStyle/>
          <a:p>
            <a:pPr algn="r"/>
            <a:r>
              <a:rPr lang="es-MX" b="1" dirty="0" smtClean="0"/>
              <a:t>SUSTANCIA ECONOMICA</a:t>
            </a:r>
          </a:p>
          <a:p>
            <a:endParaRPr lang="es-MX" b="1" dirty="0"/>
          </a:p>
          <a:p>
            <a:r>
              <a:rPr lang="es-MX" dirty="0"/>
              <a:t>Postulado básico </a:t>
            </a:r>
            <a:r>
              <a:rPr lang="es-MX" b="1" dirty="0">
                <a:solidFill>
                  <a:srgbClr val="00B050"/>
                </a:solidFill>
              </a:rPr>
              <a:t>La sustancia económica debe prevalecer en la delimitación y operación del sistema de </a:t>
            </a:r>
            <a:r>
              <a:rPr lang="es-MX" b="1" dirty="0" smtClean="0">
                <a:solidFill>
                  <a:srgbClr val="00B050"/>
                </a:solidFill>
              </a:rPr>
              <a:t>información </a:t>
            </a:r>
            <a:r>
              <a:rPr lang="es-MX" b="1" dirty="0">
                <a:solidFill>
                  <a:srgbClr val="00B050"/>
                </a:solidFill>
              </a:rPr>
              <a:t>contable, así como en el reconocimiento contable de las transacciones, transformaciones internas y otros eventos, que afectan económicamente a una entidad. </a:t>
            </a:r>
            <a:endParaRPr lang="es-MX" b="1" dirty="0" smtClean="0">
              <a:solidFill>
                <a:srgbClr val="00B050"/>
              </a:solidFill>
            </a:endParaRPr>
          </a:p>
          <a:p>
            <a:endParaRPr lang="es-MX" dirty="0"/>
          </a:p>
          <a:p>
            <a:r>
              <a:rPr lang="es-MX" dirty="0"/>
              <a:t>Explicación del postulado básico </a:t>
            </a:r>
            <a:r>
              <a:rPr lang="es-MX" b="1" dirty="0">
                <a:solidFill>
                  <a:srgbClr val="00B050"/>
                </a:solidFill>
              </a:rPr>
              <a:t>La sustancia económica debe prevalecer El sistema de información contable debe ser delimitado en forma tal que pueda ser capaz de captar la esencia económica del ente emisor de información financiera</a:t>
            </a:r>
            <a:r>
              <a:rPr lang="es-MX" b="1" dirty="0" smtClean="0">
                <a:solidFill>
                  <a:srgbClr val="00B050"/>
                </a:solidFill>
              </a:rPr>
              <a:t>.</a:t>
            </a:r>
          </a:p>
          <a:p>
            <a:r>
              <a:rPr lang="es-MX" b="1" dirty="0">
                <a:solidFill>
                  <a:srgbClr val="00B050"/>
                </a:solidFill>
              </a:rPr>
              <a:t>El reflejo de la sustancia económica debe prevalecer en el reconocimiento contable </a:t>
            </a:r>
            <a:r>
              <a:rPr lang="es-MX" b="1" dirty="0" smtClean="0">
                <a:solidFill>
                  <a:srgbClr val="00B050"/>
                </a:solidFill>
              </a:rPr>
              <a:t>con </a:t>
            </a:r>
            <a:r>
              <a:rPr lang="es-MX" b="1" dirty="0">
                <a:solidFill>
                  <a:srgbClr val="00B050"/>
                </a:solidFill>
              </a:rPr>
              <a:t>el fin de incorporar los efectos derivados de las transacciones, transformaciones internas y otros eventos, que afectan económicamente a una entidad, de acuerdo con su realidad económica y no sólo en atención a su forma jurídica, cuando una y otra no coincidan. Debe otorgarse, en consecuencia, prioridad al fondo o sustancia económica sobre la forma legal</a:t>
            </a:r>
          </a:p>
          <a:p>
            <a:endParaRPr lang="es-MX" b="1" dirty="0" smtClean="0">
              <a:solidFill>
                <a:srgbClr val="00B050"/>
              </a:solidFill>
            </a:endParaRPr>
          </a:p>
        </p:txBody>
      </p:sp>
    </p:spTree>
    <p:extLst>
      <p:ext uri="{BB962C8B-B14F-4D97-AF65-F5344CB8AC3E}">
        <p14:creationId xmlns:p14="http://schemas.microsoft.com/office/powerpoint/2010/main" val="2112273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3 Imagen" descr="H:\RochaSilva.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0"/>
            <a:ext cx="3600400" cy="676275"/>
          </a:xfrm>
          <a:prstGeom prst="rect">
            <a:avLst/>
          </a:prstGeom>
          <a:noFill/>
          <a:ln w="9525">
            <a:noFill/>
            <a:miter lim="800000"/>
            <a:headEnd/>
            <a:tailEnd/>
          </a:ln>
        </p:spPr>
      </p:pic>
      <p:sp>
        <p:nvSpPr>
          <p:cNvPr id="87" name="Text Box 165"/>
          <p:cNvSpPr txBox="1">
            <a:spLocks noChangeArrowheads="1"/>
          </p:cNvSpPr>
          <p:nvPr/>
        </p:nvSpPr>
        <p:spPr bwMode="auto">
          <a:xfrm>
            <a:off x="2760028" y="1538923"/>
            <a:ext cx="3623945" cy="3780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Bef>
                <a:spcPts val="35"/>
              </a:spcBef>
              <a:spcAft>
                <a:spcPts val="0"/>
              </a:spcAft>
            </a:pPr>
            <a:r>
              <a:rPr lang="es-ES" sz="1400" dirty="0">
                <a:effectLst/>
                <a:latin typeface="Arial" panose="020B0604020202020204" pitchFamily="34" charset="0"/>
                <a:ea typeface="Arial" panose="020B0604020202020204" pitchFamily="34" charset="0"/>
              </a:rPr>
              <a:t> </a:t>
            </a:r>
            <a:endParaRPr lang="es-MX" sz="1100" dirty="0">
              <a:effectLst/>
              <a:latin typeface="Arial" panose="020B0604020202020204" pitchFamily="34" charset="0"/>
              <a:ea typeface="Arial" panose="020B0604020202020204" pitchFamily="34" charset="0"/>
            </a:endParaRPr>
          </a:p>
          <a:p>
            <a:pPr marL="213995" marR="1430020">
              <a:lnSpc>
                <a:spcPct val="103000"/>
              </a:lnSpc>
              <a:spcBef>
                <a:spcPts val="5"/>
              </a:spcBef>
              <a:spcAft>
                <a:spcPts val="0"/>
              </a:spcAft>
            </a:pPr>
            <a:r>
              <a:rPr lang="es-ES" sz="1100" b="1" spc="-20" dirty="0">
                <a:solidFill>
                  <a:srgbClr val="FFFFFF"/>
                </a:solidFill>
                <a:effectLst/>
                <a:latin typeface="Arial" panose="020B0604020202020204" pitchFamily="34" charset="0"/>
                <a:ea typeface="Arial" panose="020B0604020202020204" pitchFamily="34" charset="0"/>
              </a:rPr>
              <a:t>¿Qué nos </a:t>
            </a:r>
            <a:r>
              <a:rPr lang="es-ES" sz="1100" b="1" spc="-25" dirty="0">
                <a:solidFill>
                  <a:srgbClr val="FFFFFF"/>
                </a:solidFill>
                <a:effectLst/>
                <a:latin typeface="Arial" panose="020B0604020202020204" pitchFamily="34" charset="0"/>
                <a:ea typeface="Arial" panose="020B0604020202020204" pitchFamily="34" charset="0"/>
              </a:rPr>
              <a:t>revela </a:t>
            </a:r>
            <a:r>
              <a:rPr lang="es-ES" sz="1100" b="1" spc="-20" dirty="0">
                <a:solidFill>
                  <a:srgbClr val="FFFFFF"/>
                </a:solidFill>
                <a:effectLst/>
                <a:latin typeface="Arial" panose="020B0604020202020204" pitchFamily="34" charset="0"/>
                <a:ea typeface="Arial" panose="020B0604020202020204" pitchFamily="34" charset="0"/>
              </a:rPr>
              <a:t>esta </a:t>
            </a:r>
            <a:r>
              <a:rPr lang="es-ES" sz="1100" b="1" spc="-25" dirty="0">
                <a:solidFill>
                  <a:srgbClr val="FFFFFF"/>
                </a:solidFill>
                <a:effectLst/>
                <a:latin typeface="Arial" panose="020B0604020202020204" pitchFamily="34" charset="0"/>
                <a:ea typeface="Arial" panose="020B0604020202020204" pitchFamily="34" charset="0"/>
              </a:rPr>
              <a:t>encuesta </a:t>
            </a:r>
            <a:r>
              <a:rPr lang="es-ES" sz="1100" b="1" spc="-15" dirty="0">
                <a:solidFill>
                  <a:srgbClr val="FFFFFF"/>
                </a:solidFill>
                <a:effectLst/>
                <a:latin typeface="Arial" panose="020B0604020202020204" pitchFamily="34" charset="0"/>
                <a:ea typeface="Arial" panose="020B0604020202020204" pitchFamily="34" charset="0"/>
              </a:rPr>
              <a:t>en </a:t>
            </a:r>
            <a:r>
              <a:rPr lang="es-ES" sz="1100" b="1" spc="-20" dirty="0">
                <a:solidFill>
                  <a:srgbClr val="FFFFFF"/>
                </a:solidFill>
                <a:effectLst/>
                <a:latin typeface="Arial" panose="020B0604020202020204" pitchFamily="34" charset="0"/>
                <a:ea typeface="Arial" panose="020B0604020202020204" pitchFamily="34" charset="0"/>
              </a:rPr>
              <a:t>las </a:t>
            </a:r>
            <a:r>
              <a:rPr lang="es-ES" sz="1100" b="1" spc="-25" dirty="0">
                <a:solidFill>
                  <a:srgbClr val="FFFFFF"/>
                </a:solidFill>
                <a:effectLst/>
                <a:latin typeface="Arial" panose="020B0604020202020204" pitchFamily="34" charset="0"/>
                <a:ea typeface="Arial" panose="020B0604020202020204" pitchFamily="34" charset="0"/>
              </a:rPr>
              <a:t>entidades mexicanas?</a:t>
            </a:r>
            <a:endParaRPr lang="es-MX" sz="1100" dirty="0">
              <a:effectLst/>
              <a:latin typeface="Arial" panose="020B0604020202020204" pitchFamily="34" charset="0"/>
              <a:ea typeface="Arial" panose="020B0604020202020204" pitchFamily="34" charset="0"/>
            </a:endParaRPr>
          </a:p>
          <a:p>
            <a:pPr>
              <a:spcBef>
                <a:spcPts val="50"/>
              </a:spcBef>
              <a:spcAft>
                <a:spcPts val="0"/>
              </a:spcAft>
            </a:pPr>
            <a:r>
              <a:rPr lang="es-ES" sz="1350" dirty="0">
                <a:effectLst/>
                <a:latin typeface="Arial" panose="020B0604020202020204" pitchFamily="34" charset="0"/>
                <a:ea typeface="Arial" panose="020B0604020202020204" pitchFamily="34" charset="0"/>
              </a:rPr>
              <a:t> </a:t>
            </a:r>
            <a:endParaRPr lang="es-MX" sz="1100" dirty="0">
              <a:effectLst/>
              <a:latin typeface="Arial" panose="020B0604020202020204" pitchFamily="34" charset="0"/>
              <a:ea typeface="Arial" panose="020B0604020202020204" pitchFamily="34" charset="0"/>
            </a:endParaRPr>
          </a:p>
          <a:p>
            <a:pPr marL="213995" marR="219710">
              <a:lnSpc>
                <a:spcPct val="103000"/>
              </a:lnSpc>
              <a:spcAft>
                <a:spcPts val="0"/>
              </a:spcAft>
            </a:pPr>
            <a:r>
              <a:rPr lang="es-ES" sz="900" dirty="0">
                <a:solidFill>
                  <a:srgbClr val="FFFFFF"/>
                </a:solidFill>
                <a:effectLst/>
                <a:latin typeface="Arial" panose="020B0604020202020204" pitchFamily="34" charset="0"/>
                <a:ea typeface="Arial" panose="020B0604020202020204" pitchFamily="34" charset="0"/>
              </a:rPr>
              <a:t>En México, las organizaciones encuestadas muestran un panorama </a:t>
            </a:r>
            <a:r>
              <a:rPr lang="es-ES" sz="900" b="1" dirty="0">
                <a:solidFill>
                  <a:srgbClr val="FFFFFF"/>
                </a:solidFill>
                <a:effectLst/>
                <a:latin typeface="Arial" panose="020B0604020202020204" pitchFamily="34" charset="0"/>
                <a:ea typeface="Arial" panose="020B0604020202020204" pitchFamily="34" charset="0"/>
              </a:rPr>
              <a:t>positivo</a:t>
            </a:r>
            <a:r>
              <a:rPr lang="es-ES" sz="900" dirty="0">
                <a:solidFill>
                  <a:srgbClr val="FFFFFF"/>
                </a:solidFill>
                <a:effectLst/>
                <a:latin typeface="Arial" panose="020B0604020202020204" pitchFamily="34" charset="0"/>
                <a:ea typeface="Arial" panose="020B0604020202020204" pitchFamily="34" charset="0"/>
              </a:rPr>
              <a:t>, aunque solo el 5% ha completado su proceso de adopción (apenas por debajo del promedio global), el 66% se encuentra en proceso de implementarlo.</a:t>
            </a:r>
            <a:endParaRPr lang="es-MX" sz="1100" dirty="0">
              <a:effectLst/>
              <a:latin typeface="Arial" panose="020B0604020202020204" pitchFamily="34" charset="0"/>
              <a:ea typeface="Arial" panose="020B0604020202020204" pitchFamily="34" charset="0"/>
            </a:endParaRPr>
          </a:p>
          <a:p>
            <a:pPr marL="213360" marR="240030">
              <a:lnSpc>
                <a:spcPct val="103000"/>
              </a:lnSpc>
              <a:spcBef>
                <a:spcPts val="580"/>
              </a:spcBef>
              <a:spcAft>
                <a:spcPts val="0"/>
              </a:spcAft>
            </a:pPr>
            <a:r>
              <a:rPr lang="es-ES" sz="900" dirty="0">
                <a:solidFill>
                  <a:srgbClr val="FFFFFF"/>
                </a:solidFill>
                <a:effectLst/>
                <a:latin typeface="Arial" panose="020B0604020202020204" pitchFamily="34" charset="0"/>
                <a:ea typeface="Arial" panose="020B0604020202020204" pitchFamily="34" charset="0"/>
              </a:rPr>
              <a:t>En cuanto al personal que las empresas mexicanas han </a:t>
            </a:r>
            <a:r>
              <a:rPr lang="es-ES" sz="900" spc="-20" dirty="0">
                <a:solidFill>
                  <a:srgbClr val="FFFFFF"/>
                </a:solidFill>
                <a:effectLst/>
                <a:latin typeface="Arial" panose="020B0604020202020204" pitchFamily="34" charset="0"/>
                <a:ea typeface="Arial" panose="020B0604020202020204" pitchFamily="34" charset="0"/>
              </a:rPr>
              <a:t>ocupado</a:t>
            </a:r>
            <a:r>
              <a:rPr lang="es-ES" sz="900" spc="-35" dirty="0">
                <a:solidFill>
                  <a:srgbClr val="FFFFFF"/>
                </a:solidFill>
                <a:effectLst/>
                <a:latin typeface="Arial" panose="020B0604020202020204" pitchFamily="34" charset="0"/>
                <a:ea typeface="Arial" panose="020B0604020202020204" pitchFamily="34" charset="0"/>
              </a:rPr>
              <a:t> </a:t>
            </a:r>
            <a:r>
              <a:rPr lang="es-ES" sz="900" spc="-15" dirty="0">
                <a:solidFill>
                  <a:srgbClr val="FFFFFF"/>
                </a:solidFill>
                <a:effectLst/>
                <a:latin typeface="Arial" panose="020B0604020202020204" pitchFamily="34" charset="0"/>
                <a:ea typeface="Arial" panose="020B0604020202020204" pitchFamily="34" charset="0"/>
              </a:rPr>
              <a:t>para</a:t>
            </a:r>
            <a:r>
              <a:rPr lang="es-ES" sz="900" spc="-35" dirty="0">
                <a:solidFill>
                  <a:srgbClr val="FFFFFF"/>
                </a:solidFill>
                <a:effectLst/>
                <a:latin typeface="Arial" panose="020B0604020202020204" pitchFamily="34" charset="0"/>
                <a:ea typeface="Arial" panose="020B0604020202020204" pitchFamily="34" charset="0"/>
              </a:rPr>
              <a:t> </a:t>
            </a:r>
            <a:r>
              <a:rPr lang="es-ES" sz="900" dirty="0">
                <a:solidFill>
                  <a:srgbClr val="FFFFFF"/>
                </a:solidFill>
                <a:effectLst/>
                <a:latin typeface="Arial" panose="020B0604020202020204" pitchFamily="34" charset="0"/>
                <a:ea typeface="Arial" panose="020B0604020202020204" pitchFamily="34" charset="0"/>
              </a:rPr>
              <a:t>la</a:t>
            </a:r>
            <a:r>
              <a:rPr lang="es-ES" sz="900" spc="-40" dirty="0">
                <a:solidFill>
                  <a:srgbClr val="FFFFFF"/>
                </a:solidFill>
                <a:effectLst/>
                <a:latin typeface="Arial" panose="020B0604020202020204" pitchFamily="34" charset="0"/>
                <a:ea typeface="Arial" panose="020B0604020202020204" pitchFamily="34" charset="0"/>
              </a:rPr>
              <a:t> </a:t>
            </a:r>
            <a:r>
              <a:rPr lang="es-ES" sz="900" spc="-20" dirty="0">
                <a:solidFill>
                  <a:srgbClr val="FFFFFF"/>
                </a:solidFill>
                <a:effectLst/>
                <a:latin typeface="Arial" panose="020B0604020202020204" pitchFamily="34" charset="0"/>
                <a:ea typeface="Arial" panose="020B0604020202020204" pitchFamily="34" charset="0"/>
              </a:rPr>
              <a:t>implementación</a:t>
            </a:r>
            <a:r>
              <a:rPr lang="es-ES" sz="900" spc="-35" dirty="0">
                <a:solidFill>
                  <a:srgbClr val="FFFFFF"/>
                </a:solidFill>
                <a:effectLst/>
                <a:latin typeface="Arial" panose="020B0604020202020204" pitchFamily="34" charset="0"/>
                <a:ea typeface="Arial" panose="020B0604020202020204" pitchFamily="34" charset="0"/>
              </a:rPr>
              <a:t> </a:t>
            </a:r>
            <a:r>
              <a:rPr lang="es-ES" sz="900" dirty="0">
                <a:solidFill>
                  <a:srgbClr val="FFFFFF"/>
                </a:solidFill>
                <a:effectLst/>
                <a:latin typeface="Arial" panose="020B0604020202020204" pitchFamily="34" charset="0"/>
                <a:ea typeface="Arial" panose="020B0604020202020204" pitchFamily="34" charset="0"/>
              </a:rPr>
              <a:t>de</a:t>
            </a:r>
            <a:r>
              <a:rPr lang="es-ES" sz="900" spc="-40" dirty="0">
                <a:solidFill>
                  <a:srgbClr val="FFFFFF"/>
                </a:solidFill>
                <a:effectLst/>
                <a:latin typeface="Arial" panose="020B0604020202020204" pitchFamily="34" charset="0"/>
                <a:ea typeface="Arial" panose="020B0604020202020204" pitchFamily="34" charset="0"/>
              </a:rPr>
              <a:t> </a:t>
            </a:r>
            <a:r>
              <a:rPr lang="es-ES" sz="900" dirty="0">
                <a:solidFill>
                  <a:srgbClr val="FFFFFF"/>
                </a:solidFill>
                <a:effectLst/>
                <a:latin typeface="Arial" panose="020B0604020202020204" pitchFamily="34" charset="0"/>
                <a:ea typeface="Arial" panose="020B0604020202020204" pitchFamily="34" charset="0"/>
              </a:rPr>
              <a:t>la</a:t>
            </a:r>
            <a:r>
              <a:rPr lang="es-ES" sz="900" spc="-40" dirty="0">
                <a:solidFill>
                  <a:srgbClr val="FFFFFF"/>
                </a:solidFill>
                <a:effectLst/>
                <a:latin typeface="Arial" panose="020B0604020202020204" pitchFamily="34" charset="0"/>
                <a:ea typeface="Arial" panose="020B0604020202020204" pitchFamily="34" charset="0"/>
              </a:rPr>
              <a:t> </a:t>
            </a:r>
            <a:r>
              <a:rPr lang="es-ES" sz="900" spc="-20" dirty="0">
                <a:solidFill>
                  <a:srgbClr val="FFFFFF"/>
                </a:solidFill>
                <a:effectLst/>
                <a:latin typeface="Arial" panose="020B0604020202020204" pitchFamily="34" charset="0"/>
                <a:ea typeface="Arial" panose="020B0604020202020204" pitchFamily="34" charset="0"/>
              </a:rPr>
              <a:t>norma</a:t>
            </a:r>
            <a:r>
              <a:rPr lang="es-ES" sz="900" spc="-35" dirty="0">
                <a:solidFill>
                  <a:srgbClr val="FFFFFF"/>
                </a:solidFill>
                <a:effectLst/>
                <a:latin typeface="Arial" panose="020B0604020202020204" pitchFamily="34" charset="0"/>
                <a:ea typeface="Arial" panose="020B0604020202020204" pitchFamily="34" charset="0"/>
              </a:rPr>
              <a:t> </a:t>
            </a:r>
            <a:r>
              <a:rPr lang="es-ES" sz="900" dirty="0">
                <a:solidFill>
                  <a:srgbClr val="FFFFFF"/>
                </a:solidFill>
                <a:effectLst/>
                <a:latin typeface="Arial" panose="020B0604020202020204" pitchFamily="34" charset="0"/>
                <a:ea typeface="Arial" panose="020B0604020202020204" pitchFamily="34" charset="0"/>
              </a:rPr>
              <a:t>de</a:t>
            </a:r>
            <a:r>
              <a:rPr lang="es-ES" sz="900" spc="-40" dirty="0">
                <a:solidFill>
                  <a:srgbClr val="FFFFFF"/>
                </a:solidFill>
                <a:effectLst/>
                <a:latin typeface="Arial" panose="020B0604020202020204" pitchFamily="34" charset="0"/>
                <a:ea typeface="Arial" panose="020B0604020202020204" pitchFamily="34" charset="0"/>
              </a:rPr>
              <a:t> </a:t>
            </a:r>
            <a:r>
              <a:rPr lang="es-ES" sz="900" spc="-20" dirty="0">
                <a:solidFill>
                  <a:srgbClr val="FFFFFF"/>
                </a:solidFill>
                <a:effectLst/>
                <a:latin typeface="Arial" panose="020B0604020202020204" pitchFamily="34" charset="0"/>
                <a:ea typeface="Arial" panose="020B0604020202020204" pitchFamily="34" charset="0"/>
              </a:rPr>
              <a:t>arrendamientos, </a:t>
            </a:r>
            <a:r>
              <a:rPr lang="es-ES" sz="900" dirty="0">
                <a:solidFill>
                  <a:srgbClr val="FFFFFF"/>
                </a:solidFill>
                <a:effectLst/>
                <a:latin typeface="Arial" panose="020B0604020202020204" pitchFamily="34" charset="0"/>
                <a:ea typeface="Arial" panose="020B0604020202020204" pitchFamily="34" charset="0"/>
              </a:rPr>
              <a:t>encontramos resultados interesantes: el 38% solo ha incluido de una a dos personas en el equipo de adopción, mientras que el 27% ha ocupado más de siete personas para</a:t>
            </a:r>
            <a:r>
              <a:rPr lang="es-ES" sz="900" spc="-95" dirty="0">
                <a:solidFill>
                  <a:srgbClr val="FFFFFF"/>
                </a:solidFill>
                <a:effectLst/>
                <a:latin typeface="Arial" panose="020B0604020202020204" pitchFamily="34" charset="0"/>
                <a:ea typeface="Arial" panose="020B0604020202020204" pitchFamily="34" charset="0"/>
              </a:rPr>
              <a:t> </a:t>
            </a:r>
            <a:r>
              <a:rPr lang="es-ES" sz="900" dirty="0">
                <a:solidFill>
                  <a:srgbClr val="FFFFFF"/>
                </a:solidFill>
                <a:effectLst/>
                <a:latin typeface="Arial" panose="020B0604020202020204" pitchFamily="34" charset="0"/>
                <a:ea typeface="Arial" panose="020B0604020202020204" pitchFamily="34" charset="0"/>
              </a:rPr>
              <a:t>el</a:t>
            </a:r>
            <a:endParaRPr lang="es-MX" sz="1100" dirty="0">
              <a:effectLst/>
              <a:latin typeface="Arial" panose="020B0604020202020204" pitchFamily="34" charset="0"/>
              <a:ea typeface="Arial" panose="020B0604020202020204" pitchFamily="34" charset="0"/>
            </a:endParaRPr>
          </a:p>
          <a:p>
            <a:pPr marL="213360">
              <a:spcBef>
                <a:spcPts val="20"/>
              </a:spcBef>
              <a:spcAft>
                <a:spcPts val="0"/>
              </a:spcAft>
            </a:pPr>
            <a:r>
              <a:rPr lang="es-ES" sz="900" dirty="0">
                <a:solidFill>
                  <a:srgbClr val="FFFFFF"/>
                </a:solidFill>
                <a:effectLst/>
                <a:latin typeface="Arial" panose="020B0604020202020204" pitchFamily="34" charset="0"/>
                <a:ea typeface="Arial" panose="020B0604020202020204" pitchFamily="34" charset="0"/>
              </a:rPr>
              <a:t>mismo propósito.</a:t>
            </a:r>
            <a:endParaRPr lang="es-MX" sz="1100" dirty="0">
              <a:effectLst/>
              <a:latin typeface="Arial" panose="020B0604020202020204" pitchFamily="34" charset="0"/>
              <a:ea typeface="Arial" panose="020B0604020202020204" pitchFamily="34" charset="0"/>
            </a:endParaRPr>
          </a:p>
          <a:p>
            <a:pPr marL="213360" marR="321945">
              <a:lnSpc>
                <a:spcPct val="103000"/>
              </a:lnSpc>
              <a:spcBef>
                <a:spcPts val="610"/>
              </a:spcBef>
              <a:spcAft>
                <a:spcPts val="0"/>
              </a:spcAft>
            </a:pPr>
            <a:r>
              <a:rPr lang="es-ES" sz="900" dirty="0">
                <a:solidFill>
                  <a:srgbClr val="FFFFFF"/>
                </a:solidFill>
                <a:effectLst/>
                <a:latin typeface="Arial" panose="020B0604020202020204" pitchFamily="34" charset="0"/>
                <a:ea typeface="Arial" panose="020B0604020202020204" pitchFamily="34" charset="0"/>
              </a:rPr>
              <a:t>Sobre el proceso de evaluación de la nueva norma contable, las entidades del país revelan una progresión</a:t>
            </a:r>
            <a:r>
              <a:rPr lang="es-ES" sz="900" spc="-130" dirty="0">
                <a:solidFill>
                  <a:srgbClr val="FFFFFF"/>
                </a:solidFill>
                <a:effectLst/>
                <a:latin typeface="Arial" panose="020B0604020202020204" pitchFamily="34" charset="0"/>
                <a:ea typeface="Arial" panose="020B0604020202020204" pitchFamily="34" charset="0"/>
              </a:rPr>
              <a:t> </a:t>
            </a:r>
            <a:r>
              <a:rPr lang="es-ES" sz="900" dirty="0">
                <a:solidFill>
                  <a:srgbClr val="FFFFFF"/>
                </a:solidFill>
                <a:effectLst/>
                <a:latin typeface="Arial" panose="020B0604020202020204" pitchFamily="34" charset="0"/>
                <a:ea typeface="Arial" panose="020B0604020202020204" pitchFamily="34" charset="0"/>
              </a:rPr>
              <a:t>importante:</a:t>
            </a:r>
            <a:endParaRPr lang="es-MX" sz="1100" dirty="0">
              <a:effectLst/>
              <a:latin typeface="Arial" panose="020B0604020202020204" pitchFamily="34" charset="0"/>
              <a:ea typeface="Arial" panose="020B0604020202020204" pitchFamily="34" charset="0"/>
            </a:endParaRPr>
          </a:p>
          <a:p>
            <a:pPr marL="213360" marR="386080">
              <a:lnSpc>
                <a:spcPct val="103000"/>
              </a:lnSpc>
              <a:spcBef>
                <a:spcPts val="10"/>
              </a:spcBef>
              <a:spcAft>
                <a:spcPts val="0"/>
              </a:spcAft>
            </a:pPr>
            <a:r>
              <a:rPr lang="es-ES" sz="900" b="1" dirty="0">
                <a:solidFill>
                  <a:srgbClr val="FFFFFF"/>
                </a:solidFill>
                <a:effectLst/>
                <a:latin typeface="Arial" panose="020B0604020202020204" pitchFamily="34" charset="0"/>
                <a:ea typeface="Arial" panose="020B0604020202020204" pitchFamily="34" charset="0"/>
              </a:rPr>
              <a:t>el 62.5% presenta un avance del 26 al 50%, y el 12.5% ha alcanzado de 51 a 75% de evolución en este</a:t>
            </a:r>
            <a:r>
              <a:rPr lang="es-ES" sz="900" b="1" spc="-180" dirty="0">
                <a:solidFill>
                  <a:srgbClr val="FFFFFF"/>
                </a:solidFill>
                <a:effectLst/>
                <a:latin typeface="Arial" panose="020B0604020202020204" pitchFamily="34" charset="0"/>
                <a:ea typeface="Arial" panose="020B0604020202020204" pitchFamily="34" charset="0"/>
              </a:rPr>
              <a:t> </a:t>
            </a:r>
            <a:r>
              <a:rPr lang="es-ES" sz="900" b="1" dirty="0">
                <a:solidFill>
                  <a:srgbClr val="FFFFFF"/>
                </a:solidFill>
                <a:effectLst/>
                <a:latin typeface="Arial" panose="020B0604020202020204" pitchFamily="34" charset="0"/>
                <a:ea typeface="Arial" panose="020B0604020202020204" pitchFamily="34" charset="0"/>
              </a:rPr>
              <a:t>rubro.</a:t>
            </a:r>
            <a:endParaRPr lang="es-MX" sz="1100" dirty="0">
              <a:effectLst/>
              <a:latin typeface="Arial" panose="020B0604020202020204" pitchFamily="34" charset="0"/>
              <a:ea typeface="Arial" panose="020B0604020202020204" pitchFamily="34" charset="0"/>
            </a:endParaRPr>
          </a:p>
          <a:p>
            <a:pPr marL="213360" marR="379095">
              <a:lnSpc>
                <a:spcPct val="103000"/>
              </a:lnSpc>
              <a:spcBef>
                <a:spcPts val="575"/>
              </a:spcBef>
              <a:spcAft>
                <a:spcPts val="0"/>
              </a:spcAft>
            </a:pPr>
            <a:r>
              <a:rPr lang="es-ES" sz="900" dirty="0">
                <a:solidFill>
                  <a:srgbClr val="FFFFFF"/>
                </a:solidFill>
                <a:effectLst/>
                <a:latin typeface="Arial" panose="020B0604020202020204" pitchFamily="34" charset="0"/>
                <a:ea typeface="Arial" panose="020B0604020202020204" pitchFamily="34" charset="0"/>
              </a:rPr>
              <a:t>Con respecto a las organizaciones que respondieron anteriormente estar en proceso de adopción (66%) de las nuevas normas contables de arrendamiento, tenemos que el 37% tiene un avance del 51 al 75%, mientras que el 41% presenta un progreso de 76 a 100%.</a:t>
            </a:r>
            <a:endParaRPr lang="es-MX" sz="1100" dirty="0">
              <a:effectLst/>
              <a:latin typeface="Arial" panose="020B0604020202020204" pitchFamily="34" charset="0"/>
              <a:ea typeface="Arial" panose="020B0604020202020204" pitchFamily="34" charset="0"/>
            </a:endParaRPr>
          </a:p>
        </p:txBody>
      </p:sp>
      <p:sp>
        <p:nvSpPr>
          <p:cNvPr id="4" name="Rectángulo 3"/>
          <p:cNvSpPr/>
          <p:nvPr/>
        </p:nvSpPr>
        <p:spPr>
          <a:xfrm>
            <a:off x="1403648" y="889843"/>
            <a:ext cx="7524328" cy="5355312"/>
          </a:xfrm>
          <a:prstGeom prst="rect">
            <a:avLst/>
          </a:prstGeom>
        </p:spPr>
        <p:txBody>
          <a:bodyPr wrap="square">
            <a:spAutoFit/>
          </a:bodyPr>
          <a:lstStyle/>
          <a:p>
            <a:pPr algn="r"/>
            <a:r>
              <a:rPr lang="es-MX" b="1" dirty="0" smtClean="0"/>
              <a:t>SUSTANCIA ECONOMICA</a:t>
            </a:r>
          </a:p>
          <a:p>
            <a:pPr algn="r"/>
            <a:endParaRPr lang="es-MX" b="1" dirty="0"/>
          </a:p>
          <a:p>
            <a:r>
              <a:rPr lang="es-MX" dirty="0"/>
              <a:t>Ello es debido a que la forma legal de una operación puede tener una apariencia diferente </a:t>
            </a:r>
            <a:r>
              <a:rPr lang="es-MX" dirty="0" smtClean="0"/>
              <a:t>al </a:t>
            </a:r>
            <a:r>
              <a:rPr lang="es-MX" dirty="0"/>
              <a:t>auténtico fondo económico de la misma y, en consecuencia, no reflejar adecuadamente su incidencia en la situación económico-financiera. </a:t>
            </a:r>
            <a:r>
              <a:rPr lang="es-MX" b="1" dirty="0">
                <a:solidFill>
                  <a:srgbClr val="00B050"/>
                </a:solidFill>
              </a:rPr>
              <a:t>Por ende, las formalidades jurídicas deben analizarse en un contexto adecuado, a la luz de la sustancia económica, a fin de que no la tergiversen y con ello distorsionen el reconocimiento contable</a:t>
            </a:r>
            <a:r>
              <a:rPr lang="es-MX" b="1" dirty="0" smtClean="0">
                <a:solidFill>
                  <a:srgbClr val="00B050"/>
                </a:solidFill>
              </a:rPr>
              <a:t>.</a:t>
            </a:r>
          </a:p>
          <a:p>
            <a:endParaRPr lang="es-MX" b="1" dirty="0"/>
          </a:p>
          <a:p>
            <a:r>
              <a:rPr lang="es-MX" dirty="0"/>
              <a:t>Un ejemplo de la aplicación de este postulado, se tiene cuando una entidad económica </a:t>
            </a:r>
            <a:r>
              <a:rPr lang="es-MX" dirty="0" smtClean="0"/>
              <a:t> </a:t>
            </a:r>
            <a:r>
              <a:rPr lang="es-MX" dirty="0"/>
              <a:t>vende un activo a un tercero de tal manera que la documentación generada en la operación indica que la propiedad le ha sido transferida; sin embargo, pueden existir simultáneamente acuerdos entre las partes que aseguren a la entidad el continuar disfrutando de los beneficios económicos del activo en cuestión; en tales circunstancias, el hecho de presentar información sobre la existencia de una venta sólo con un enfoque jurídico, podría no representar adecuadamente la transacción efectuada. </a:t>
            </a:r>
            <a:endParaRPr lang="es-MX" b="1" dirty="0" smtClean="0"/>
          </a:p>
          <a:p>
            <a:endParaRPr lang="es-MX" b="1" dirty="0"/>
          </a:p>
        </p:txBody>
      </p:sp>
    </p:spTree>
    <p:extLst>
      <p:ext uri="{BB962C8B-B14F-4D97-AF65-F5344CB8AC3E}">
        <p14:creationId xmlns:p14="http://schemas.microsoft.com/office/powerpoint/2010/main" val="17482906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2656</TotalTime>
  <Words>1026</Words>
  <Application>Microsoft Office PowerPoint</Application>
  <PresentationFormat>Presentación en pantalla (4:3)</PresentationFormat>
  <Paragraphs>213</Paragraphs>
  <Slides>14</Slides>
  <Notes>14</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14</vt:i4>
      </vt:variant>
    </vt:vector>
  </HeadingPairs>
  <TitlesOfParts>
    <vt:vector size="25" baseType="lpstr">
      <vt:lpstr>Arial</vt:lpstr>
      <vt:lpstr>Calibri</vt:lpstr>
      <vt:lpstr>Georgia</vt:lpstr>
      <vt:lpstr>Gill Sans MT</vt:lpstr>
      <vt:lpstr>Lucida Sans</vt:lpstr>
      <vt:lpstr>Symbol</vt:lpstr>
      <vt:lpstr>Times New Roman</vt:lpstr>
      <vt:lpstr>Verdana</vt:lpstr>
      <vt:lpstr>Wingdings</vt:lpstr>
      <vt:lpstr>Wingdings 2</vt:lpstr>
      <vt:lpstr>Solsticio</vt:lpstr>
      <vt:lpstr> </vt:lpstr>
      <vt:lpstr> </vt:lpstr>
      <vt:lpstr> </vt:lpstr>
      <vt:lpstr> </vt:lpstr>
      <vt:lpstr> </vt:lpstr>
      <vt:lpstr> </vt:lpstr>
      <vt:lpstr>Presentación de PowerPoint</vt:lpstr>
      <vt:lpstr>Presentación de PowerPoint</vt:lpstr>
      <vt:lpstr>Presentación de PowerPoint</vt:lpstr>
      <vt:lpstr> </vt:lpstr>
      <vt:lpstr> </vt:lpstr>
      <vt:lpstr> </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Blanca</dc:creator>
  <cp:lastModifiedBy>Pc</cp:lastModifiedBy>
  <cp:revision>325</cp:revision>
  <dcterms:created xsi:type="dcterms:W3CDTF">2010-06-29T21:44:49Z</dcterms:created>
  <dcterms:modified xsi:type="dcterms:W3CDTF">2019-04-04T01:57:59Z</dcterms:modified>
</cp:coreProperties>
</file>