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14" r:id="rId2"/>
    <p:sldId id="433" r:id="rId3"/>
    <p:sldId id="434" r:id="rId4"/>
    <p:sldId id="435" r:id="rId5"/>
    <p:sldId id="436" r:id="rId6"/>
  </p:sldIdLst>
  <p:sldSz cx="9144000" cy="6858000" type="screen4x3"/>
  <p:notesSz cx="9296400" cy="7010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s-MX"/>
          </a:p>
        </p:txBody>
      </p:sp>
      <p:sp>
        <p:nvSpPr>
          <p:cNvPr id="3" name="Marcador de fecha 2"/>
          <p:cNvSpPr>
            <a:spLocks noGrp="1"/>
          </p:cNvSpPr>
          <p:nvPr>
            <p:ph type="dt" sz="quarter" idx="1"/>
          </p:nvPr>
        </p:nvSpPr>
        <p:spPr>
          <a:xfrm>
            <a:off x="5265809" y="0"/>
            <a:ext cx="4028440" cy="351737"/>
          </a:xfrm>
          <a:prstGeom prst="rect">
            <a:avLst/>
          </a:prstGeom>
        </p:spPr>
        <p:txBody>
          <a:bodyPr vert="horz" lIns="93177" tIns="46589" rIns="93177" bIns="46589" rtlCol="0"/>
          <a:lstStyle>
            <a:lvl1pPr algn="r">
              <a:defRPr sz="1200"/>
            </a:lvl1pPr>
          </a:lstStyle>
          <a:p>
            <a:fld id="{C3362FE7-B23E-41A6-8B29-9045C5C9C703}" type="datetimeFigureOut">
              <a:rPr lang="es-MX" smtClean="0"/>
              <a:t>01/06/2019</a:t>
            </a:fld>
            <a:endParaRPr lang="es-MX"/>
          </a:p>
        </p:txBody>
      </p:sp>
      <p:sp>
        <p:nvSpPr>
          <p:cNvPr id="4" name="Marcador de pie de página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6FC3EA37-5398-4182-96B2-309E5E10FDCD}" type="slidenum">
              <a:rPr lang="es-MX" smtClean="0"/>
              <a:t>‹Nº›</a:t>
            </a:fld>
            <a:endParaRPr lang="es-MX"/>
          </a:p>
        </p:txBody>
      </p:sp>
    </p:spTree>
    <p:extLst>
      <p:ext uri="{BB962C8B-B14F-4D97-AF65-F5344CB8AC3E}">
        <p14:creationId xmlns:p14="http://schemas.microsoft.com/office/powerpoint/2010/main" val="2898743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467E6CB0-0832-46BD-B780-D066543CAA06}" type="datetimeFigureOut">
              <a:rPr lang="es-MX" smtClean="0"/>
              <a:t>01/06/2019</a:t>
            </a:fld>
            <a:endParaRPr lang="es-MX" dirty="0"/>
          </a:p>
        </p:txBody>
      </p:sp>
      <p:sp>
        <p:nvSpPr>
          <p:cNvPr id="4" name="3 Marcador de imagen de diapositiva"/>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9FBF829E-ACE0-44C1-B5E4-4E535D98CF82}" type="slidenum">
              <a:rPr lang="es-MX" smtClean="0"/>
              <a:t>‹Nº›</a:t>
            </a:fld>
            <a:endParaRPr lang="es-MX" dirty="0"/>
          </a:p>
        </p:txBody>
      </p:sp>
    </p:spTree>
    <p:extLst>
      <p:ext uri="{BB962C8B-B14F-4D97-AF65-F5344CB8AC3E}">
        <p14:creationId xmlns:p14="http://schemas.microsoft.com/office/powerpoint/2010/main" val="904602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1</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21893" y="3593981"/>
            <a:ext cx="7375144" cy="3407383"/>
          </a:xfrm>
          <a:noFill/>
          <a:ln/>
        </p:spPr>
        <p:txBody>
          <a:bodyPr/>
          <a:lstStyle/>
          <a:p>
            <a:pPr eaLnBrk="1" hangingPunct="1"/>
            <a:endParaRPr lang="es-CO" dirty="0"/>
          </a:p>
        </p:txBody>
      </p:sp>
    </p:spTree>
    <p:extLst>
      <p:ext uri="{BB962C8B-B14F-4D97-AF65-F5344CB8AC3E}">
        <p14:creationId xmlns:p14="http://schemas.microsoft.com/office/powerpoint/2010/main" val="730568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2</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21893" y="3593981"/>
            <a:ext cx="7375144" cy="3407383"/>
          </a:xfrm>
          <a:noFill/>
          <a:ln/>
        </p:spPr>
        <p:txBody>
          <a:bodyPr/>
          <a:lstStyle/>
          <a:p>
            <a:pPr eaLnBrk="1" hangingPunct="1"/>
            <a:endParaRPr lang="es-CO" dirty="0"/>
          </a:p>
        </p:txBody>
      </p:sp>
    </p:spTree>
    <p:extLst>
      <p:ext uri="{BB962C8B-B14F-4D97-AF65-F5344CB8AC3E}">
        <p14:creationId xmlns:p14="http://schemas.microsoft.com/office/powerpoint/2010/main" val="544257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3</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21893" y="3593981"/>
            <a:ext cx="7375144" cy="3407383"/>
          </a:xfrm>
          <a:noFill/>
          <a:ln/>
        </p:spPr>
        <p:txBody>
          <a:bodyPr/>
          <a:lstStyle/>
          <a:p>
            <a:pPr eaLnBrk="1" hangingPunct="1"/>
            <a:endParaRPr lang="es-CO" dirty="0"/>
          </a:p>
        </p:txBody>
      </p:sp>
    </p:spTree>
    <p:extLst>
      <p:ext uri="{BB962C8B-B14F-4D97-AF65-F5344CB8AC3E}">
        <p14:creationId xmlns:p14="http://schemas.microsoft.com/office/powerpoint/2010/main" val="2957298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4</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21893" y="3593981"/>
            <a:ext cx="7375144" cy="3407383"/>
          </a:xfrm>
          <a:noFill/>
          <a:ln/>
        </p:spPr>
        <p:txBody>
          <a:bodyPr/>
          <a:lstStyle/>
          <a:p>
            <a:pPr eaLnBrk="1" hangingPunct="1"/>
            <a:endParaRPr lang="es-CO" dirty="0"/>
          </a:p>
        </p:txBody>
      </p:sp>
    </p:spTree>
    <p:extLst>
      <p:ext uri="{BB962C8B-B14F-4D97-AF65-F5344CB8AC3E}">
        <p14:creationId xmlns:p14="http://schemas.microsoft.com/office/powerpoint/2010/main" val="129530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0C1F561A-06E0-44F5-BDCF-E7CFCE0F47D1}" type="slidenum">
              <a:rPr lang="en-US" smtClean="0"/>
              <a:pPr/>
              <a:t>5</a:t>
            </a:fld>
            <a:endParaRPr lang="en-US"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21893" y="3593981"/>
            <a:ext cx="7375144" cy="3407383"/>
          </a:xfrm>
          <a:noFill/>
          <a:ln/>
        </p:spPr>
        <p:txBody>
          <a:bodyPr/>
          <a:lstStyle/>
          <a:p>
            <a:pPr eaLnBrk="1" hangingPunct="1"/>
            <a:endParaRPr lang="es-CO" dirty="0"/>
          </a:p>
        </p:txBody>
      </p:sp>
    </p:spTree>
    <p:extLst>
      <p:ext uri="{BB962C8B-B14F-4D97-AF65-F5344CB8AC3E}">
        <p14:creationId xmlns:p14="http://schemas.microsoft.com/office/powerpoint/2010/main" val="94085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678860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2330836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3426201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4057918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3820250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2881582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808921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2234379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36861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57635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B576D0A-77A3-4653-9C24-6BD80BD497E0}" type="datetimeFigureOut">
              <a:rPr lang="es-MX" smtClean="0"/>
              <a:t>01/06/2019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2FB26F6-55C2-4457-85E9-CD4B4A2BF1B3}" type="slidenum">
              <a:rPr lang="es-MX" smtClean="0"/>
              <a:t>‹Nº›</a:t>
            </a:fld>
            <a:endParaRPr lang="es-MX" dirty="0"/>
          </a:p>
        </p:txBody>
      </p:sp>
    </p:spTree>
    <p:extLst>
      <p:ext uri="{BB962C8B-B14F-4D97-AF65-F5344CB8AC3E}">
        <p14:creationId xmlns:p14="http://schemas.microsoft.com/office/powerpoint/2010/main" val="388241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576D0A-77A3-4653-9C24-6BD80BD497E0}" type="datetimeFigureOut">
              <a:rPr lang="es-MX" smtClean="0"/>
              <a:t>01/06/2019</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FB26F6-55C2-4457-85E9-CD4B4A2BF1B3}" type="slidenum">
              <a:rPr lang="es-MX" smtClean="0"/>
              <a:t>‹Nº›</a:t>
            </a:fld>
            <a:endParaRPr lang="es-MX" dirty="0"/>
          </a:p>
        </p:txBody>
      </p:sp>
    </p:spTree>
    <p:extLst>
      <p:ext uri="{BB962C8B-B14F-4D97-AF65-F5344CB8AC3E}">
        <p14:creationId xmlns:p14="http://schemas.microsoft.com/office/powerpoint/2010/main" val="1587936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pic>
        <p:nvPicPr>
          <p:cNvPr id="1026" name="Picture 2" descr="Kreston MÃ©xi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12577"/>
            <a:ext cx="2755404" cy="1377703"/>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467544" y="864582"/>
            <a:ext cx="8568952" cy="4093428"/>
          </a:xfrm>
          <a:prstGeom prst="rect">
            <a:avLst/>
          </a:prstGeom>
        </p:spPr>
        <p:txBody>
          <a:bodyPr wrap="square">
            <a:spAutoFit/>
          </a:bodyPr>
          <a:lstStyle/>
          <a:p>
            <a:r>
              <a:rPr lang="es-MX" sz="4400" dirty="0">
                <a:solidFill>
                  <a:srgbClr val="ED1A3B"/>
                </a:solidFill>
                <a:latin typeface="Trebuchet MS" panose="020B0603020202020204" pitchFamily="34" charset="0"/>
              </a:rPr>
              <a:t>NIF C-16</a:t>
            </a:r>
            <a:br>
              <a:rPr lang="es-MX" sz="4400" dirty="0">
                <a:solidFill>
                  <a:srgbClr val="ED1A3B"/>
                </a:solidFill>
                <a:latin typeface="Trebuchet MS" panose="020B0603020202020204" pitchFamily="34" charset="0"/>
              </a:rPr>
            </a:br>
            <a:r>
              <a:rPr lang="es-MX" dirty="0">
                <a:solidFill>
                  <a:srgbClr val="ED1A3B"/>
                </a:solidFill>
                <a:latin typeface="Trebuchet MS" panose="020B0603020202020204" pitchFamily="34" charset="0"/>
              </a:rPr>
              <a:t>DETERIORO DE INSTRUMENTOS FINANCIEROS POR COBRAR</a:t>
            </a:r>
            <a:br>
              <a:rPr lang="es-MX" dirty="0">
                <a:solidFill>
                  <a:srgbClr val="ED1A3B"/>
                </a:solidFill>
                <a:latin typeface="Trebuchet MS" panose="020B0603020202020204" pitchFamily="34" charset="0"/>
              </a:rPr>
            </a:br>
            <a:r>
              <a:rPr lang="es-MX" dirty="0">
                <a:solidFill>
                  <a:srgbClr val="218F8B"/>
                </a:solidFill>
                <a:latin typeface="Trebuchet MS" panose="020B0603020202020204" pitchFamily="34" charset="0"/>
              </a:rPr>
              <a:t>Establece las normas para la valuación, presentación y revelación de las pérdidas por deterioro de todos </a:t>
            </a:r>
            <a:r>
              <a:rPr lang="es-MX" dirty="0" smtClean="0">
                <a:solidFill>
                  <a:srgbClr val="218F8B"/>
                </a:solidFill>
                <a:latin typeface="Trebuchet MS" panose="020B0603020202020204" pitchFamily="34" charset="0"/>
              </a:rPr>
              <a:t>los Instrumentos </a:t>
            </a:r>
            <a:r>
              <a:rPr lang="es-MX" dirty="0">
                <a:solidFill>
                  <a:srgbClr val="218F8B"/>
                </a:solidFill>
                <a:latin typeface="Trebuchet MS" panose="020B0603020202020204" pitchFamily="34" charset="0"/>
              </a:rPr>
              <a:t>Financieros por Cobrar (IFC) en los estados financieros de una entidad económica.</a:t>
            </a:r>
            <a:r>
              <a:rPr lang="es-MX" dirty="0"/>
              <a:t> </a:t>
            </a:r>
            <a:endParaRPr lang="es-MX" dirty="0" smtClean="0"/>
          </a:p>
          <a:p>
            <a:endParaRPr lang="es-MX" dirty="0"/>
          </a:p>
          <a:p>
            <a:r>
              <a:rPr lang="es-MX" b="1" dirty="0"/>
              <a:t>Visión General</a:t>
            </a:r>
            <a:br>
              <a:rPr lang="es-MX" b="1" dirty="0"/>
            </a:br>
            <a:r>
              <a:rPr lang="es-MX" b="1" dirty="0"/>
              <a:t>Instrumento Financiero por Cobrar (IFC):</a:t>
            </a:r>
            <a:br>
              <a:rPr lang="es-MX" b="1" dirty="0"/>
            </a:br>
            <a:r>
              <a:rPr lang="es-MX" dirty="0"/>
              <a:t>Es el que se genera por contratos en los cuales </a:t>
            </a:r>
            <a:r>
              <a:rPr lang="es-MX" dirty="0" smtClean="0"/>
              <a:t>una entidad </a:t>
            </a:r>
            <a:r>
              <a:rPr lang="es-MX" dirty="0"/>
              <a:t>tiene derecho a recibir efectivo, otros </a:t>
            </a:r>
            <a:r>
              <a:rPr lang="es-MX" dirty="0" smtClean="0"/>
              <a:t>activos financieros </a:t>
            </a:r>
            <a:r>
              <a:rPr lang="es-MX" dirty="0"/>
              <a:t>o instrumentos financieros de capital, </a:t>
            </a:r>
            <a:r>
              <a:rPr lang="es-MX" dirty="0" smtClean="0"/>
              <a:t>de acuerdo </a:t>
            </a:r>
            <a:r>
              <a:rPr lang="es-MX" dirty="0"/>
              <a:t>con las condiciones establecidas en el </a:t>
            </a:r>
            <a:r>
              <a:rPr lang="es-MX" dirty="0" smtClean="0"/>
              <a:t>contrato respectivo</a:t>
            </a:r>
            <a:r>
              <a:rPr lang="es-MX" dirty="0"/>
              <a:t>.</a:t>
            </a:r>
            <a:r>
              <a:rPr lang="es-MX" dirty="0"/>
              <a:t> </a:t>
            </a:r>
            <a:br>
              <a:rPr lang="es-MX" dirty="0"/>
            </a:br>
            <a:r>
              <a:rPr lang="es-MX" dirty="0"/>
              <a:t/>
            </a:r>
            <a:br>
              <a:rPr lang="es-MX" dirty="0"/>
            </a:br>
            <a:endParaRPr lang="es-MX" dirty="0"/>
          </a:p>
        </p:txBody>
      </p:sp>
    </p:spTree>
    <p:extLst>
      <p:ext uri="{BB962C8B-B14F-4D97-AF65-F5344CB8AC3E}">
        <p14:creationId xmlns:p14="http://schemas.microsoft.com/office/powerpoint/2010/main" val="3778181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pic>
        <p:nvPicPr>
          <p:cNvPr id="1026" name="Picture 2" descr="Kreston MÃ©xi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12577"/>
            <a:ext cx="2755404" cy="1377703"/>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467544" y="864582"/>
            <a:ext cx="8568952" cy="4093428"/>
          </a:xfrm>
          <a:prstGeom prst="rect">
            <a:avLst/>
          </a:prstGeom>
        </p:spPr>
        <p:txBody>
          <a:bodyPr wrap="square">
            <a:spAutoFit/>
          </a:bodyPr>
          <a:lstStyle/>
          <a:p>
            <a:r>
              <a:rPr lang="es-MX" sz="4400" dirty="0">
                <a:solidFill>
                  <a:srgbClr val="ED1A3B"/>
                </a:solidFill>
                <a:latin typeface="Trebuchet MS" panose="020B0603020202020204" pitchFamily="34" charset="0"/>
              </a:rPr>
              <a:t>NIF C-16</a:t>
            </a:r>
            <a:br>
              <a:rPr lang="es-MX" sz="4400" dirty="0">
                <a:solidFill>
                  <a:srgbClr val="ED1A3B"/>
                </a:solidFill>
                <a:latin typeface="Trebuchet MS" panose="020B0603020202020204" pitchFamily="34" charset="0"/>
              </a:rPr>
            </a:br>
            <a:r>
              <a:rPr lang="es-MX" dirty="0">
                <a:solidFill>
                  <a:srgbClr val="ED1A3B"/>
                </a:solidFill>
                <a:latin typeface="Trebuchet MS" panose="020B0603020202020204" pitchFamily="34" charset="0"/>
              </a:rPr>
              <a:t>DETERIORO DE INSTRUMENTOS FINANCIEROS POR COBRAR</a:t>
            </a:r>
            <a:br>
              <a:rPr lang="es-MX" dirty="0">
                <a:solidFill>
                  <a:srgbClr val="ED1A3B"/>
                </a:solidFill>
                <a:latin typeface="Trebuchet MS" panose="020B0603020202020204" pitchFamily="34" charset="0"/>
              </a:rPr>
            </a:br>
            <a:endParaRPr lang="es-MX" dirty="0" smtClean="0">
              <a:solidFill>
                <a:srgbClr val="ED1A3B"/>
              </a:solidFill>
              <a:latin typeface="Trebuchet MS" panose="020B0603020202020204" pitchFamily="34" charset="0"/>
            </a:endParaRPr>
          </a:p>
          <a:p>
            <a:endParaRPr lang="es-MX" dirty="0">
              <a:solidFill>
                <a:srgbClr val="ED1A3B"/>
              </a:solidFill>
              <a:latin typeface="Trebuchet MS" panose="020B0603020202020204" pitchFamily="34" charset="0"/>
            </a:endParaRPr>
          </a:p>
          <a:p>
            <a:r>
              <a:rPr lang="es-ES" dirty="0"/>
              <a:t>Los IFC a los que aplica esta norma son:</a:t>
            </a:r>
            <a:endParaRPr lang="es-MX" dirty="0"/>
          </a:p>
          <a:p>
            <a:r>
              <a:rPr lang="es-ES" dirty="0"/>
              <a:t> </a:t>
            </a:r>
            <a:endParaRPr lang="es-MX" dirty="0"/>
          </a:p>
          <a:p>
            <a:r>
              <a:rPr lang="es-ES" dirty="0" smtClean="0"/>
              <a:t>1.- </a:t>
            </a:r>
            <a:r>
              <a:rPr lang="es-ES" dirty="0"/>
              <a:t>Cuentas por cobrar (cuentas por cobrar comerciales y las otras cuentas por cobrar que no devengan interés y que se tratan en la NIF C-3, Cuentas por cobrar).</a:t>
            </a:r>
            <a:endParaRPr lang="es-MX" dirty="0"/>
          </a:p>
          <a:p>
            <a:r>
              <a:rPr lang="es-ES" dirty="0" smtClean="0"/>
              <a:t>2.-Instrumentos </a:t>
            </a:r>
            <a:r>
              <a:rPr lang="es-ES" dirty="0"/>
              <a:t>financieros para cobrar principal e interés (IFCPI) que se tratan en la NIF C 20 Instrumentos financieros para cobrar principal e interés.</a:t>
            </a:r>
            <a:endParaRPr lang="es-MX" dirty="0"/>
          </a:p>
          <a:p>
            <a:r>
              <a:rPr lang="es-ES" dirty="0" smtClean="0"/>
              <a:t>3.-Instrumentos </a:t>
            </a:r>
            <a:r>
              <a:rPr lang="es-ES" dirty="0"/>
              <a:t>financieros para cobrar o vender (IFCPI), que se tratan en la NIF C-2 Inversión en instrumentos financieros.</a:t>
            </a:r>
            <a:endParaRPr lang="es-MX" dirty="0"/>
          </a:p>
          <a:p>
            <a:endParaRPr lang="es-MX" dirty="0"/>
          </a:p>
        </p:txBody>
      </p:sp>
    </p:spTree>
    <p:extLst>
      <p:ext uri="{BB962C8B-B14F-4D97-AF65-F5344CB8AC3E}">
        <p14:creationId xmlns:p14="http://schemas.microsoft.com/office/powerpoint/2010/main" val="2998492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pic>
        <p:nvPicPr>
          <p:cNvPr id="1026" name="Picture 2" descr="Kreston MÃ©xi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12577"/>
            <a:ext cx="2755404" cy="1377703"/>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467544" y="864582"/>
            <a:ext cx="8568952" cy="4647426"/>
          </a:xfrm>
          <a:prstGeom prst="rect">
            <a:avLst/>
          </a:prstGeom>
        </p:spPr>
        <p:txBody>
          <a:bodyPr wrap="square">
            <a:spAutoFit/>
          </a:bodyPr>
          <a:lstStyle/>
          <a:p>
            <a:r>
              <a:rPr lang="es-MX" sz="4400" dirty="0">
                <a:solidFill>
                  <a:srgbClr val="ED1A3B"/>
                </a:solidFill>
                <a:latin typeface="Trebuchet MS" panose="020B0603020202020204" pitchFamily="34" charset="0"/>
              </a:rPr>
              <a:t>NIF C-16</a:t>
            </a:r>
            <a:br>
              <a:rPr lang="es-MX" sz="4400" dirty="0">
                <a:solidFill>
                  <a:srgbClr val="ED1A3B"/>
                </a:solidFill>
                <a:latin typeface="Trebuchet MS" panose="020B0603020202020204" pitchFamily="34" charset="0"/>
              </a:rPr>
            </a:br>
            <a:r>
              <a:rPr lang="es-MX" dirty="0">
                <a:solidFill>
                  <a:srgbClr val="ED1A3B"/>
                </a:solidFill>
                <a:latin typeface="Trebuchet MS" panose="020B0603020202020204" pitchFamily="34" charset="0"/>
              </a:rPr>
              <a:t>DETERIORO DE INSTRUMENTOS FINANCIEROS POR COBRAR</a:t>
            </a:r>
            <a:br>
              <a:rPr lang="es-MX" dirty="0">
                <a:solidFill>
                  <a:srgbClr val="ED1A3B"/>
                </a:solidFill>
                <a:latin typeface="Trebuchet MS" panose="020B0603020202020204" pitchFamily="34" charset="0"/>
              </a:rPr>
            </a:br>
            <a:endParaRPr lang="es-MX" dirty="0" smtClean="0">
              <a:solidFill>
                <a:srgbClr val="ED1A3B"/>
              </a:solidFill>
              <a:latin typeface="Trebuchet MS" panose="020B0603020202020204" pitchFamily="34" charset="0"/>
            </a:endParaRPr>
          </a:p>
          <a:p>
            <a:endParaRPr lang="es-MX" dirty="0">
              <a:solidFill>
                <a:srgbClr val="ED1A3B"/>
              </a:solidFill>
              <a:latin typeface="Trebuchet MS" panose="020B0603020202020204" pitchFamily="34" charset="0"/>
            </a:endParaRPr>
          </a:p>
          <a:p>
            <a:r>
              <a:rPr lang="es-ES" b="1" u="sng" dirty="0"/>
              <a:t>Normas de valuación:</a:t>
            </a:r>
            <a:endParaRPr lang="es-MX" dirty="0"/>
          </a:p>
          <a:p>
            <a:r>
              <a:rPr lang="es-ES" dirty="0"/>
              <a:t> </a:t>
            </a:r>
            <a:endParaRPr lang="es-MX" dirty="0"/>
          </a:p>
          <a:p>
            <a:r>
              <a:rPr lang="es-ES" dirty="0"/>
              <a:t>Las entidades deberán reconocer una estimación de Pérdidas Crediticias Esperadas (PCE) sobre los IFC considerando los riesgos de crédito de los mismos. Las PCE deben estimarse con base en todos los posibles eventos de incumplimiento en toda la vida de los IFC.</a:t>
            </a:r>
            <a:endParaRPr lang="es-MX" dirty="0"/>
          </a:p>
          <a:p>
            <a:r>
              <a:rPr lang="es-ES" dirty="0"/>
              <a:t> </a:t>
            </a:r>
            <a:endParaRPr lang="es-MX" dirty="0"/>
          </a:p>
          <a:p>
            <a:r>
              <a:rPr lang="es-ES" dirty="0"/>
              <a:t>Para determinar la estimación para PCE, la administración de la entidad debe considerar su juicio profesional, una evaluación de las pérdidas esperadas por deterioro de los IFC, considerando la experiencia histórica de pérdidas crediticias, las condiciones actuales y pronósticos de los diferentes eventos futuros cuantificables que pudieran afectar los flujos de efectivo futuros por recuperar de los IFC.</a:t>
            </a:r>
            <a:endParaRPr lang="es-MX" dirty="0"/>
          </a:p>
        </p:txBody>
      </p:sp>
    </p:spTree>
    <p:extLst>
      <p:ext uri="{BB962C8B-B14F-4D97-AF65-F5344CB8AC3E}">
        <p14:creationId xmlns:p14="http://schemas.microsoft.com/office/powerpoint/2010/main" val="1013975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pic>
        <p:nvPicPr>
          <p:cNvPr id="1026" name="Picture 2" descr="Kreston MÃ©xi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12577"/>
            <a:ext cx="2755404" cy="1377703"/>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467544" y="864582"/>
            <a:ext cx="8568952" cy="6309420"/>
          </a:xfrm>
          <a:prstGeom prst="rect">
            <a:avLst/>
          </a:prstGeom>
        </p:spPr>
        <p:txBody>
          <a:bodyPr wrap="square">
            <a:spAutoFit/>
          </a:bodyPr>
          <a:lstStyle/>
          <a:p>
            <a:r>
              <a:rPr lang="es-MX" sz="4400" dirty="0">
                <a:solidFill>
                  <a:srgbClr val="ED1A3B"/>
                </a:solidFill>
                <a:latin typeface="Trebuchet MS" panose="020B0603020202020204" pitchFamily="34" charset="0"/>
              </a:rPr>
              <a:t>NIF C-16</a:t>
            </a:r>
            <a:br>
              <a:rPr lang="es-MX" sz="4400" dirty="0">
                <a:solidFill>
                  <a:srgbClr val="ED1A3B"/>
                </a:solidFill>
                <a:latin typeface="Trebuchet MS" panose="020B0603020202020204" pitchFamily="34" charset="0"/>
              </a:rPr>
            </a:br>
            <a:r>
              <a:rPr lang="es-MX" dirty="0">
                <a:solidFill>
                  <a:srgbClr val="ED1A3B"/>
                </a:solidFill>
                <a:latin typeface="Trebuchet MS" panose="020B0603020202020204" pitchFamily="34" charset="0"/>
              </a:rPr>
              <a:t>DETERIORO DE INSTRUMENTOS FINANCIEROS POR COBRAR</a:t>
            </a:r>
            <a:br>
              <a:rPr lang="es-MX" dirty="0">
                <a:solidFill>
                  <a:srgbClr val="ED1A3B"/>
                </a:solidFill>
                <a:latin typeface="Trebuchet MS" panose="020B0603020202020204" pitchFamily="34" charset="0"/>
              </a:rPr>
            </a:br>
            <a:r>
              <a:rPr lang="es-ES" b="1" u="sng" dirty="0" smtClean="0"/>
              <a:t>Normas </a:t>
            </a:r>
            <a:r>
              <a:rPr lang="es-ES" b="1" u="sng" dirty="0"/>
              <a:t>de valuación:</a:t>
            </a:r>
            <a:endParaRPr lang="es-MX" dirty="0"/>
          </a:p>
          <a:p>
            <a:r>
              <a:rPr lang="es-ES" dirty="0"/>
              <a:t> </a:t>
            </a:r>
            <a:r>
              <a:rPr lang="es-ES" dirty="0" smtClean="0"/>
              <a:t>Oportunidad </a:t>
            </a:r>
            <a:r>
              <a:rPr lang="es-ES" dirty="0"/>
              <a:t>del reconocimiento</a:t>
            </a:r>
            <a:endParaRPr lang="es-MX" dirty="0"/>
          </a:p>
          <a:p>
            <a:r>
              <a:rPr lang="es-ES" dirty="0"/>
              <a:t> </a:t>
            </a:r>
            <a:endParaRPr lang="es-MX" dirty="0"/>
          </a:p>
          <a:p>
            <a:r>
              <a:rPr lang="es-ES" dirty="0"/>
              <a:t>El reconocimiento de las PCE se debe realizar desde que se genera y en el transcurso de la vida de un IFC, debido a que ya existe un riesgo de incobrabilidad.</a:t>
            </a:r>
            <a:endParaRPr lang="es-MX" dirty="0"/>
          </a:p>
          <a:p>
            <a:r>
              <a:rPr lang="es-ES" dirty="0"/>
              <a:t> </a:t>
            </a:r>
            <a:endParaRPr lang="es-MX" dirty="0"/>
          </a:p>
          <a:p>
            <a:r>
              <a:rPr lang="es-ES" dirty="0"/>
              <a:t> </a:t>
            </a:r>
            <a:endParaRPr lang="es-MX" dirty="0"/>
          </a:p>
          <a:p>
            <a:r>
              <a:rPr lang="es-ES" dirty="0"/>
              <a:t>Evaluación individual y colectiva</a:t>
            </a:r>
            <a:endParaRPr lang="es-MX" dirty="0"/>
          </a:p>
          <a:p>
            <a:r>
              <a:rPr lang="es-ES" dirty="0"/>
              <a:t> </a:t>
            </a:r>
            <a:endParaRPr lang="es-MX" dirty="0"/>
          </a:p>
          <a:p>
            <a:r>
              <a:rPr lang="es-ES" dirty="0"/>
              <a:t>Una entidad debe determinar la PCE individualmente para los IFC que tienen características particulares que requieren ese tipo de evaluación. Sin embargo, en algunas entidades comerciales y financieras existen IFC cuya evaluación individual sería impráctica y éstos se califican agrupándolos por características homogéneas o comunes.</a:t>
            </a:r>
            <a:endParaRPr lang="es-MX" dirty="0"/>
          </a:p>
          <a:p>
            <a:r>
              <a:rPr lang="es-ES" dirty="0"/>
              <a:t> </a:t>
            </a:r>
            <a:endParaRPr lang="es-MX" dirty="0"/>
          </a:p>
          <a:p>
            <a:r>
              <a:rPr lang="es-ES" dirty="0"/>
              <a:t>Para reconocer las PCE por aumentos en el riesgo de crédito desde el reconocimiento inicial, puede ser necesario hacer una evaluación sobre una base colectiva. Esto es para asegurarse de que la entidad cumple con el objetivo de reconocer PCE a lo largo de toda la vida del IFC, cuando los incrementos en riesgo de crédito en un grupo son importantes.</a:t>
            </a:r>
            <a:endParaRPr lang="es-MX" dirty="0"/>
          </a:p>
          <a:p>
            <a:endParaRPr lang="es-MX" dirty="0"/>
          </a:p>
        </p:txBody>
      </p:sp>
    </p:spTree>
    <p:extLst>
      <p:ext uri="{BB962C8B-B14F-4D97-AF65-F5344CB8AC3E}">
        <p14:creationId xmlns:p14="http://schemas.microsoft.com/office/powerpoint/2010/main" val="2107604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55576" y="1556792"/>
            <a:ext cx="9144000" cy="4032448"/>
          </a:xfrm>
        </p:spPr>
        <p:txBody>
          <a:bodyPr>
            <a:normAutofit/>
          </a:bodyPr>
          <a:lstStyle/>
          <a:p>
            <a:pPr eaLnBrk="1" hangingPunct="1">
              <a:defRPr/>
            </a:pPr>
            <a:r>
              <a:rPr lang="es-MX" sz="2400" dirty="0"/>
              <a:t/>
            </a:r>
            <a:br>
              <a:rPr lang="es-MX" sz="2400" dirty="0"/>
            </a:br>
            <a:endParaRPr lang="es-ES_tradnl" sz="2100" b="1" dirty="0">
              <a:solidFill>
                <a:schemeClr val="accent1"/>
              </a:solidFill>
              <a:effectLst>
                <a:outerShdw blurRad="38100" dist="38100" dir="2700000" algn="tl">
                  <a:srgbClr val="C0C0C0"/>
                </a:outerShdw>
              </a:effectLst>
            </a:endParaRPr>
          </a:p>
        </p:txBody>
      </p:sp>
      <p:pic>
        <p:nvPicPr>
          <p:cNvPr id="5" name="3 Imagen" descr="H:\RochaSilva.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600" y="0"/>
            <a:ext cx="3600400" cy="676275"/>
          </a:xfrm>
          <a:prstGeom prst="rect">
            <a:avLst/>
          </a:prstGeom>
          <a:noFill/>
          <a:ln w="9525">
            <a:noFill/>
            <a:miter lim="800000"/>
            <a:headEnd/>
            <a:tailEnd/>
          </a:ln>
        </p:spPr>
      </p:pic>
      <p:pic>
        <p:nvPicPr>
          <p:cNvPr id="1026" name="Picture 2" descr="Kreston MÃ©xic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12577"/>
            <a:ext cx="2755404" cy="1377703"/>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467544" y="864582"/>
            <a:ext cx="8568952" cy="5478423"/>
          </a:xfrm>
          <a:prstGeom prst="rect">
            <a:avLst/>
          </a:prstGeom>
        </p:spPr>
        <p:txBody>
          <a:bodyPr wrap="square">
            <a:spAutoFit/>
          </a:bodyPr>
          <a:lstStyle/>
          <a:p>
            <a:r>
              <a:rPr lang="es-MX" sz="4400" dirty="0">
                <a:solidFill>
                  <a:srgbClr val="ED1A3B"/>
                </a:solidFill>
                <a:latin typeface="Trebuchet MS" panose="020B0603020202020204" pitchFamily="34" charset="0"/>
              </a:rPr>
              <a:t>NIF C-16</a:t>
            </a:r>
            <a:br>
              <a:rPr lang="es-MX" sz="4400" dirty="0">
                <a:solidFill>
                  <a:srgbClr val="ED1A3B"/>
                </a:solidFill>
                <a:latin typeface="Trebuchet MS" panose="020B0603020202020204" pitchFamily="34" charset="0"/>
              </a:rPr>
            </a:br>
            <a:r>
              <a:rPr lang="es-MX" dirty="0">
                <a:solidFill>
                  <a:srgbClr val="ED1A3B"/>
                </a:solidFill>
                <a:latin typeface="Trebuchet MS" panose="020B0603020202020204" pitchFamily="34" charset="0"/>
              </a:rPr>
              <a:t>DETERIORO DE INSTRUMENTOS FINANCIEROS POR COBRAR</a:t>
            </a:r>
            <a:br>
              <a:rPr lang="es-MX" dirty="0">
                <a:solidFill>
                  <a:srgbClr val="ED1A3B"/>
                </a:solidFill>
                <a:latin typeface="Trebuchet MS" panose="020B0603020202020204" pitchFamily="34" charset="0"/>
              </a:rPr>
            </a:br>
            <a:r>
              <a:rPr lang="es-ES" b="1" u="sng" dirty="0" smtClean="0"/>
              <a:t>Normas </a:t>
            </a:r>
            <a:r>
              <a:rPr lang="es-ES" b="1" u="sng" dirty="0"/>
              <a:t>de valuación:</a:t>
            </a:r>
            <a:endParaRPr lang="es-MX" dirty="0"/>
          </a:p>
          <a:p>
            <a:r>
              <a:rPr lang="es-ES" dirty="0"/>
              <a:t> </a:t>
            </a:r>
            <a:endParaRPr lang="es-ES" dirty="0" smtClean="0"/>
          </a:p>
          <a:p>
            <a:r>
              <a:rPr lang="es-ES" dirty="0"/>
              <a:t>Información para la evaluación</a:t>
            </a:r>
            <a:endParaRPr lang="es-MX" dirty="0"/>
          </a:p>
          <a:p>
            <a:r>
              <a:rPr lang="es-ES" dirty="0"/>
              <a:t> </a:t>
            </a:r>
            <a:endParaRPr lang="es-MX" dirty="0"/>
          </a:p>
          <a:p>
            <a:r>
              <a:rPr lang="es-ES" dirty="0"/>
              <a:t>Las entidades deben evaluar las PCE sobre un IFC, de tal manera que se considere:</a:t>
            </a:r>
            <a:endParaRPr lang="es-MX" dirty="0"/>
          </a:p>
          <a:p>
            <a:r>
              <a:rPr lang="es-ES" dirty="0"/>
              <a:t> </a:t>
            </a:r>
            <a:endParaRPr lang="es-MX" dirty="0"/>
          </a:p>
          <a:p>
            <a:pPr lvl="0"/>
            <a:r>
              <a:rPr lang="es-ES" dirty="0" smtClean="0"/>
              <a:t>1.-Un </a:t>
            </a:r>
            <a:r>
              <a:rPr lang="es-ES" dirty="0"/>
              <a:t>monto sin sesgos y con una probabilidad ponderada que sea determinada evaluando un rango de posibles ocurrencias</a:t>
            </a:r>
            <a:r>
              <a:rPr lang="es-ES" dirty="0" smtClean="0"/>
              <a:t>.</a:t>
            </a:r>
          </a:p>
          <a:p>
            <a:pPr lvl="0"/>
            <a:endParaRPr lang="es-MX" dirty="0"/>
          </a:p>
          <a:p>
            <a:pPr lvl="0"/>
            <a:r>
              <a:rPr lang="es-ES" dirty="0" smtClean="0"/>
              <a:t>2.-El </a:t>
            </a:r>
            <a:r>
              <a:rPr lang="es-ES" dirty="0"/>
              <a:t>valor del dinero en el tiempo.</a:t>
            </a:r>
            <a:endParaRPr lang="es-MX" dirty="0"/>
          </a:p>
          <a:p>
            <a:pPr lvl="0"/>
            <a:endParaRPr lang="es-ES" dirty="0" smtClean="0"/>
          </a:p>
          <a:p>
            <a:pPr lvl="0"/>
            <a:r>
              <a:rPr lang="es-ES" dirty="0" smtClean="0"/>
              <a:t>3.-Información </a:t>
            </a:r>
            <a:r>
              <a:rPr lang="es-ES" dirty="0"/>
              <a:t>razonable y respaldada que esté disponible sin ningún esfuerzo o costo indebido a la fecha de los estados financieros, sobre eventos pasados condiciones actuales y pronósticos de condiciones económicas futuras.</a:t>
            </a:r>
            <a:endParaRPr lang="es-MX" dirty="0"/>
          </a:p>
          <a:p>
            <a:endParaRPr lang="es-MX" dirty="0"/>
          </a:p>
          <a:p>
            <a:endParaRPr lang="es-MX" dirty="0"/>
          </a:p>
        </p:txBody>
      </p:sp>
    </p:spTree>
    <p:extLst>
      <p:ext uri="{BB962C8B-B14F-4D97-AF65-F5344CB8AC3E}">
        <p14:creationId xmlns:p14="http://schemas.microsoft.com/office/powerpoint/2010/main" val="3947259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3963</TotalTime>
  <Words>15</Words>
  <Application>Microsoft Office PowerPoint</Application>
  <PresentationFormat>Presentación en pantalla (4:3)</PresentationFormat>
  <Paragraphs>49</Paragraphs>
  <Slides>5</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Trebuchet MS</vt:lpstr>
      <vt:lpstr>Tema de Office</vt:lpstr>
      <vt:lpstr> </vt:lpstr>
      <vt:lpstr> </vt:lpstr>
      <vt:lpstr> </vt:lpstr>
      <vt:lpstr> </vt:lpstr>
      <vt:lpstr> </vt:lpstr>
    </vt:vector>
  </TitlesOfParts>
  <Company>DEC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LUIS ELIZONDO CANTU</dc:creator>
  <cp:lastModifiedBy>Pc</cp:lastModifiedBy>
  <cp:revision>213</cp:revision>
  <cp:lastPrinted>2019-05-08T22:04:07Z</cp:lastPrinted>
  <dcterms:created xsi:type="dcterms:W3CDTF">2016-10-27T15:36:34Z</dcterms:created>
  <dcterms:modified xsi:type="dcterms:W3CDTF">2019-06-01T20:25:45Z</dcterms:modified>
</cp:coreProperties>
</file>